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62" r:id="rId4"/>
    <p:sldId id="263" r:id="rId5"/>
    <p:sldId id="264" r:id="rId6"/>
    <p:sldId id="266" r:id="rId7"/>
    <p:sldId id="267" r:id="rId8"/>
    <p:sldId id="271" r:id="rId9"/>
    <p:sldId id="269" r:id="rId10"/>
    <p:sldId id="270" r:id="rId11"/>
    <p:sldId id="268" r:id="rId12"/>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408" y="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700" b="1" i="0">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155447"/>
            <a:ext cx="12192000" cy="393191"/>
          </a:xfrm>
          <a:prstGeom prst="rect">
            <a:avLst/>
          </a:prstGeom>
        </p:spPr>
      </p:pic>
      <p:sp>
        <p:nvSpPr>
          <p:cNvPr id="2" name="Holder 2"/>
          <p:cNvSpPr>
            <a:spLocks noGrp="1"/>
          </p:cNvSpPr>
          <p:nvPr>
            <p:ph type="title"/>
          </p:nvPr>
        </p:nvSpPr>
        <p:spPr>
          <a:xfrm>
            <a:off x="4761991" y="99186"/>
            <a:ext cx="3044825" cy="436880"/>
          </a:xfrm>
          <a:prstGeom prst="rect">
            <a:avLst/>
          </a:prstGeom>
        </p:spPr>
        <p:txBody>
          <a:bodyPr wrap="square" lIns="0" tIns="0" rIns="0" bIns="0">
            <a:spAutoFit/>
          </a:bodyPr>
          <a:lstStyle>
            <a:lvl1pPr>
              <a:defRPr sz="2700" b="1" i="0">
                <a:solidFill>
                  <a:schemeClr val="tx1"/>
                </a:solidFill>
                <a:latin typeface="Calibri"/>
                <a:cs typeface="Calibri"/>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2/20/2026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0.png"/><Relationship Id="rId7"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6.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0.png"/><Relationship Id="rId7"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6.png"/><Relationship Id="rId9"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descr="$PPTXTitle"/>
          <p:cNvSpPr txBox="1">
            <a:spLocks noGrp="1"/>
          </p:cNvSpPr>
          <p:nvPr>
            <p:ph type="title"/>
          </p:nvPr>
        </p:nvSpPr>
        <p:spPr>
          <a:xfrm>
            <a:off x="4721478" y="119634"/>
            <a:ext cx="3128645" cy="436880"/>
          </a:xfrm>
          <a:prstGeom prst="rect">
            <a:avLst/>
          </a:prstGeom>
        </p:spPr>
        <p:txBody>
          <a:bodyPr vert="horz" wrap="square" lIns="0" tIns="12700" rIns="0" bIns="0" rtlCol="0">
            <a:spAutoFit/>
          </a:bodyPr>
          <a:lstStyle/>
          <a:p>
            <a:pPr marL="12700">
              <a:lnSpc>
                <a:spcPct val="100000"/>
              </a:lnSpc>
              <a:spcBef>
                <a:spcPts val="100"/>
              </a:spcBef>
            </a:pPr>
            <a:r>
              <a:rPr lang="en-IN" spc="215" dirty="0"/>
              <a:t>COMPANY</a:t>
            </a:r>
            <a:r>
              <a:rPr lang="en-IN" spc="40" dirty="0"/>
              <a:t> </a:t>
            </a:r>
            <a:r>
              <a:rPr lang="en-IN" spc="130" dirty="0"/>
              <a:t>PROFILE</a:t>
            </a:r>
          </a:p>
        </p:txBody>
      </p:sp>
      <p:grpSp>
        <p:nvGrpSpPr>
          <p:cNvPr id="4" name="object 4"/>
          <p:cNvGrpSpPr/>
          <p:nvPr/>
        </p:nvGrpSpPr>
        <p:grpSpPr>
          <a:xfrm>
            <a:off x="3267750" y="514807"/>
            <a:ext cx="8632403" cy="5828385"/>
            <a:chOff x="3387268" y="838200"/>
            <a:chExt cx="8632403" cy="5828385"/>
          </a:xfrm>
        </p:grpSpPr>
        <p:pic>
          <p:nvPicPr>
            <p:cNvPr id="5" name="object 5"/>
            <p:cNvPicPr/>
            <p:nvPr/>
          </p:nvPicPr>
          <p:blipFill>
            <a:blip r:embed="rId2" cstate="print"/>
            <a:srcRect t="132"/>
            <a:stretch>
              <a:fillRect/>
            </a:stretch>
          </p:blipFill>
          <p:spPr>
            <a:xfrm>
              <a:off x="3387268" y="838200"/>
              <a:ext cx="5381012" cy="3937366"/>
            </a:xfrm>
            <a:prstGeom prst="rect">
              <a:avLst/>
            </a:prstGeom>
          </p:spPr>
        </p:pic>
        <p:pic>
          <p:nvPicPr>
            <p:cNvPr id="8" name="object 8"/>
            <p:cNvPicPr/>
            <p:nvPr/>
          </p:nvPicPr>
          <p:blipFill>
            <a:blip r:embed="rId3" cstate="print"/>
            <a:stretch>
              <a:fillRect/>
            </a:stretch>
          </p:blipFill>
          <p:spPr>
            <a:xfrm>
              <a:off x="9241939" y="3942062"/>
              <a:ext cx="2777732" cy="2724523"/>
            </a:xfrm>
            <a:prstGeom prst="rect">
              <a:avLst/>
            </a:prstGeom>
          </p:spPr>
        </p:pic>
      </p:grpSp>
      <p:sp>
        <p:nvSpPr>
          <p:cNvPr id="9" name="object 9"/>
          <p:cNvSpPr txBox="1"/>
          <p:nvPr/>
        </p:nvSpPr>
        <p:spPr>
          <a:xfrm>
            <a:off x="3226307" y="5026152"/>
            <a:ext cx="5702935" cy="1261243"/>
          </a:xfrm>
          <a:prstGeom prst="rect">
            <a:avLst/>
          </a:prstGeom>
          <a:ln w="9144">
            <a:solidFill>
              <a:srgbClr val="FF0000"/>
            </a:solidFill>
          </a:ln>
        </p:spPr>
        <p:txBody>
          <a:bodyPr vert="horz" wrap="square" lIns="0" tIns="29845" rIns="0" bIns="0" rtlCol="0">
            <a:spAutoFit/>
          </a:bodyPr>
          <a:lstStyle/>
          <a:p>
            <a:pPr marL="92075">
              <a:lnSpc>
                <a:spcPct val="100000"/>
              </a:lnSpc>
              <a:spcBef>
                <a:spcPts val="235"/>
              </a:spcBef>
            </a:pPr>
            <a:r>
              <a:rPr sz="2000" dirty="0">
                <a:latin typeface="Calibri"/>
                <a:cs typeface="Calibri"/>
              </a:rPr>
              <a:t>VELOCITY</a:t>
            </a:r>
            <a:r>
              <a:rPr sz="2000" spc="-100" dirty="0">
                <a:latin typeface="Calibri"/>
                <a:cs typeface="Calibri"/>
              </a:rPr>
              <a:t> </a:t>
            </a:r>
            <a:r>
              <a:rPr sz="2000" spc="-10" dirty="0">
                <a:latin typeface="Calibri"/>
                <a:cs typeface="Calibri"/>
              </a:rPr>
              <a:t>ENGINEERING</a:t>
            </a:r>
            <a:endParaRPr sz="2000" dirty="0">
              <a:latin typeface="Calibri"/>
              <a:cs typeface="Calibri"/>
            </a:endParaRPr>
          </a:p>
          <a:p>
            <a:pPr marL="92075">
              <a:lnSpc>
                <a:spcPct val="100000"/>
              </a:lnSpc>
            </a:pPr>
            <a:r>
              <a:rPr sz="2000" dirty="0">
                <a:latin typeface="Calibri"/>
                <a:cs typeface="Calibri"/>
              </a:rPr>
              <a:t>No</a:t>
            </a:r>
            <a:r>
              <a:rPr lang="en-IN" sz="2000" dirty="0">
                <a:latin typeface="Calibri"/>
                <a:cs typeface="Calibri"/>
              </a:rPr>
              <a:t>.-58, Jamalpur Road</a:t>
            </a:r>
            <a:r>
              <a:rPr sz="2000" spc="-10" dirty="0">
                <a:latin typeface="Calibri"/>
                <a:cs typeface="Calibri"/>
              </a:rPr>
              <a:t>,</a:t>
            </a:r>
            <a:r>
              <a:rPr lang="en-IN" sz="2000" dirty="0" err="1">
                <a:latin typeface="Calibri"/>
                <a:cs typeface="Calibri"/>
              </a:rPr>
              <a:t>Paposa</a:t>
            </a:r>
            <a:r>
              <a:rPr lang="en-IN" sz="2000" dirty="0">
                <a:latin typeface="Calibri"/>
                <a:cs typeface="Calibri"/>
              </a:rPr>
              <a:t>, </a:t>
            </a:r>
          </a:p>
          <a:p>
            <a:pPr marL="92075">
              <a:lnSpc>
                <a:spcPct val="100000"/>
              </a:lnSpc>
            </a:pPr>
            <a:r>
              <a:rPr lang="en-IN" sz="2000" dirty="0">
                <a:latin typeface="Calibri"/>
                <a:cs typeface="Calibri"/>
              </a:rPr>
              <a:t>Bhiwani, </a:t>
            </a:r>
            <a:r>
              <a:rPr lang="en-IN" sz="2000" dirty="0" err="1">
                <a:latin typeface="Calibri"/>
                <a:cs typeface="Calibri"/>
              </a:rPr>
              <a:t>Haryana</a:t>
            </a:r>
            <a:r>
              <a:rPr lang="en-IN" sz="2000" spc="-30" dirty="0" err="1">
                <a:latin typeface="Calibri"/>
                <a:cs typeface="Calibri"/>
              </a:rPr>
              <a:t>,India</a:t>
            </a:r>
            <a:r>
              <a:rPr sz="2000" dirty="0">
                <a:latin typeface="Calibri"/>
                <a:cs typeface="Calibri"/>
              </a:rPr>
              <a:t>–</a:t>
            </a:r>
            <a:r>
              <a:rPr sz="2000" spc="-30" dirty="0">
                <a:latin typeface="Calibri"/>
                <a:cs typeface="Calibri"/>
              </a:rPr>
              <a:t> </a:t>
            </a:r>
            <a:r>
              <a:rPr lang="en-IN" sz="2000" spc="-10" dirty="0">
                <a:latin typeface="Calibri"/>
                <a:cs typeface="Calibri"/>
              </a:rPr>
              <a:t>127035                                     </a:t>
            </a:r>
            <a:r>
              <a:rPr sz="2000" spc="-10" dirty="0">
                <a:latin typeface="Calibri"/>
                <a:cs typeface="Calibri"/>
              </a:rPr>
              <a:t> </a:t>
            </a:r>
            <a:r>
              <a:rPr sz="2000" dirty="0">
                <a:latin typeface="Calibri"/>
                <a:cs typeface="Calibri"/>
              </a:rPr>
              <a:t>Email</a:t>
            </a:r>
            <a:r>
              <a:rPr sz="2000" spc="-25" dirty="0">
                <a:latin typeface="Calibri"/>
                <a:cs typeface="Calibri"/>
              </a:rPr>
              <a:t> </a:t>
            </a:r>
            <a:r>
              <a:rPr sz="2000" dirty="0">
                <a:latin typeface="Calibri"/>
                <a:cs typeface="Calibri"/>
              </a:rPr>
              <a:t>-</a:t>
            </a:r>
            <a:r>
              <a:rPr sz="2000" spc="-20" dirty="0">
                <a:latin typeface="Calibri"/>
                <a:cs typeface="Calibri"/>
              </a:rPr>
              <a:t> </a:t>
            </a:r>
            <a:r>
              <a:rPr lang="en-US" sz="2000" u="sng" spc="-10" dirty="0">
                <a:solidFill>
                  <a:srgbClr val="0462C1"/>
                </a:solidFill>
                <a:uFill>
                  <a:solidFill>
                    <a:srgbClr val="0462C1"/>
                  </a:solidFill>
                </a:uFill>
                <a:latin typeface="Calibri"/>
                <a:cs typeface="Calibri"/>
              </a:rPr>
              <a:t>sales@velocityengg.com</a:t>
            </a:r>
            <a:endParaRPr lang="en-US" sz="2000" dirty="0">
              <a:latin typeface="Calibri"/>
              <a:cs typeface="Calibri"/>
            </a:endParaRPr>
          </a:p>
        </p:txBody>
      </p:sp>
      <p:pic>
        <p:nvPicPr>
          <p:cNvPr id="10" name="object 10"/>
          <p:cNvPicPr/>
          <p:nvPr/>
        </p:nvPicPr>
        <p:blipFill>
          <a:blip r:embed="rId4" cstate="print"/>
          <a:stretch>
            <a:fillRect/>
          </a:stretch>
        </p:blipFill>
        <p:spPr>
          <a:xfrm>
            <a:off x="9525001" y="2133600"/>
            <a:ext cx="1981200" cy="1600200"/>
          </a:xfrm>
          <a:prstGeom prst="rect">
            <a:avLst/>
          </a:prstGeom>
        </p:spPr>
      </p:pic>
      <p:pic>
        <p:nvPicPr>
          <p:cNvPr id="12" name="Picture 11">
            <a:extLst>
              <a:ext uri="{FF2B5EF4-FFF2-40B4-BE49-F238E27FC236}">
                <a16:creationId xmlns:a16="http://schemas.microsoft.com/office/drawing/2014/main" id="{414553BB-9D2C-C48C-9575-76BEB8DE09C4}"/>
              </a:ext>
            </a:extLst>
          </p:cNvPr>
          <p:cNvPicPr>
            <a:picLocks noChangeAspect="1"/>
          </p:cNvPicPr>
          <p:nvPr/>
        </p:nvPicPr>
        <p:blipFill>
          <a:blip r:embed="rId5"/>
          <a:stretch>
            <a:fillRect/>
          </a:stretch>
        </p:blipFill>
        <p:spPr>
          <a:xfrm>
            <a:off x="76200" y="338074"/>
            <a:ext cx="3048425" cy="2972215"/>
          </a:xfrm>
          <a:prstGeom prst="rect">
            <a:avLst/>
          </a:prstGeom>
        </p:spPr>
      </p:pic>
      <p:pic>
        <p:nvPicPr>
          <p:cNvPr id="14" name="object 12">
            <a:extLst>
              <a:ext uri="{FF2B5EF4-FFF2-40B4-BE49-F238E27FC236}">
                <a16:creationId xmlns:a16="http://schemas.microsoft.com/office/drawing/2014/main" id="{D6CCF102-3466-A176-5A7C-D2E312BAB16D}"/>
              </a:ext>
            </a:extLst>
          </p:cNvPr>
          <p:cNvPicPr/>
          <p:nvPr/>
        </p:nvPicPr>
        <p:blipFill>
          <a:blip r:embed="rId6" cstate="print"/>
          <a:stretch>
            <a:fillRect/>
          </a:stretch>
        </p:blipFill>
        <p:spPr>
          <a:xfrm>
            <a:off x="4572" y="6454404"/>
            <a:ext cx="12187428" cy="394716"/>
          </a:xfrm>
          <a:prstGeom prst="rect">
            <a:avLst/>
          </a:prstGeom>
        </p:spPr>
      </p:pic>
      <p:pic>
        <p:nvPicPr>
          <p:cNvPr id="18" name="Picture 17">
            <a:extLst>
              <a:ext uri="{FF2B5EF4-FFF2-40B4-BE49-F238E27FC236}">
                <a16:creationId xmlns:a16="http://schemas.microsoft.com/office/drawing/2014/main" id="{60D5A604-96E2-61A9-2C97-3CC4650487F1}"/>
              </a:ext>
            </a:extLst>
          </p:cNvPr>
          <p:cNvPicPr>
            <a:picLocks noChangeAspect="1"/>
          </p:cNvPicPr>
          <p:nvPr/>
        </p:nvPicPr>
        <p:blipFill>
          <a:blip r:embed="rId7"/>
          <a:stretch>
            <a:fillRect/>
          </a:stretch>
        </p:blipFill>
        <p:spPr>
          <a:xfrm>
            <a:off x="9162241" y="849757"/>
            <a:ext cx="1317416" cy="1228237"/>
          </a:xfrm>
          <a:prstGeom prst="rect">
            <a:avLst/>
          </a:prstGeom>
        </p:spPr>
      </p:pic>
      <p:pic>
        <p:nvPicPr>
          <p:cNvPr id="20" name="Picture 19">
            <a:extLst>
              <a:ext uri="{FF2B5EF4-FFF2-40B4-BE49-F238E27FC236}">
                <a16:creationId xmlns:a16="http://schemas.microsoft.com/office/drawing/2014/main" id="{0ADAEA71-B1E2-5E82-3368-AE8FC700CEEA}"/>
              </a:ext>
            </a:extLst>
          </p:cNvPr>
          <p:cNvPicPr>
            <a:picLocks noChangeAspect="1"/>
          </p:cNvPicPr>
          <p:nvPr/>
        </p:nvPicPr>
        <p:blipFill>
          <a:blip r:embed="rId8"/>
          <a:stretch>
            <a:fillRect/>
          </a:stretch>
        </p:blipFill>
        <p:spPr>
          <a:xfrm>
            <a:off x="10668000" y="849757"/>
            <a:ext cx="1053866" cy="959490"/>
          </a:xfrm>
          <a:prstGeom prst="rect">
            <a:avLst/>
          </a:prstGeom>
        </p:spPr>
      </p:pic>
      <p:pic>
        <p:nvPicPr>
          <p:cNvPr id="2" name="Picture 1">
            <a:extLst>
              <a:ext uri="{FF2B5EF4-FFF2-40B4-BE49-F238E27FC236}">
                <a16:creationId xmlns:a16="http://schemas.microsoft.com/office/drawing/2014/main" id="{992586C8-A7F3-2161-8AFA-6D47702F470B}"/>
              </a:ext>
            </a:extLst>
          </p:cNvPr>
          <p:cNvPicPr>
            <a:picLocks noChangeAspect="1"/>
          </p:cNvPicPr>
          <p:nvPr/>
        </p:nvPicPr>
        <p:blipFill>
          <a:blip r:embed="rId9"/>
          <a:stretch>
            <a:fillRect/>
          </a:stretch>
        </p:blipFill>
        <p:spPr>
          <a:xfrm>
            <a:off x="0" y="3810000"/>
            <a:ext cx="3190983" cy="19364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39737" y="914400"/>
            <a:ext cx="11725910" cy="5666295"/>
          </a:xfrm>
          <a:prstGeom prst="rect">
            <a:avLst/>
          </a:prstGeom>
        </p:spPr>
        <p:txBody>
          <a:bodyPr vert="horz" wrap="square" lIns="0" tIns="196215" rIns="0" bIns="0" rtlCol="0">
            <a:spAutoFit/>
          </a:bodyPr>
          <a:lstStyle/>
          <a:p>
            <a:pPr marL="12700">
              <a:lnSpc>
                <a:spcPct val="100000"/>
              </a:lnSpc>
              <a:spcBef>
                <a:spcPts val="1545"/>
              </a:spcBef>
            </a:pPr>
            <a:r>
              <a:rPr lang="en-IN" sz="2400" spc="-20" dirty="0">
                <a:solidFill>
                  <a:srgbClr val="FF0000"/>
                </a:solidFill>
                <a:latin typeface="Calibri"/>
                <a:cs typeface="Calibri"/>
              </a:rPr>
              <a:t>Overview</a:t>
            </a:r>
            <a:r>
              <a:rPr lang="en-IN" sz="2400" spc="-150" dirty="0">
                <a:solidFill>
                  <a:srgbClr val="FF0000"/>
                </a:solidFill>
                <a:latin typeface="Calibri"/>
                <a:cs typeface="Calibri"/>
              </a:rPr>
              <a:t> </a:t>
            </a:r>
            <a:r>
              <a:rPr lang="en-IN" sz="1400" spc="-25" dirty="0">
                <a:latin typeface="Calibri"/>
                <a:cs typeface="Calibri"/>
              </a:rPr>
              <a:t>:-</a:t>
            </a:r>
            <a:endParaRPr sz="1400" dirty="0">
              <a:latin typeface="Calibri"/>
              <a:cs typeface="Calibri"/>
            </a:endParaRPr>
          </a:p>
          <a:p>
            <a:r>
              <a:rPr lang="en-US" sz="2400" b="1" dirty="0">
                <a:solidFill>
                  <a:srgbClr val="FF0000"/>
                </a:solidFill>
              </a:rPr>
              <a:t>Velocity Engineering </a:t>
            </a:r>
            <a:r>
              <a:rPr lang="en-US" sz="2000" b="1" spc="-10" dirty="0">
                <a:latin typeface="Calibri"/>
                <a:cs typeface="Calibri"/>
              </a:rPr>
              <a:t>Your Trusted Partner for Precision Fasteners &amp; Machined Components.</a:t>
            </a:r>
          </a:p>
          <a:p>
            <a:r>
              <a:rPr lang="en-US" sz="2000" spc="-10" dirty="0">
                <a:solidFill>
                  <a:srgbClr val="FF0000"/>
                </a:solidFill>
                <a:latin typeface="Calibri"/>
                <a:cs typeface="Calibri"/>
              </a:rPr>
              <a:t>Velocity Engineering</a:t>
            </a:r>
            <a:r>
              <a:rPr lang="en-US" sz="2000" spc="-10" dirty="0">
                <a:latin typeface="Calibri"/>
                <a:cs typeface="Calibri"/>
              </a:rPr>
              <a:t>, based in Bhiwani, Haryana, India, is a dedicated to delivering high-performance, long-lasting fasteners and machined components that meet the most demanding specifications.</a:t>
            </a:r>
          </a:p>
          <a:p>
            <a:r>
              <a:rPr lang="en-US" sz="2400" dirty="0"/>
              <a:t>✅ </a:t>
            </a:r>
            <a:r>
              <a:rPr lang="en-US" sz="2400" b="1" dirty="0"/>
              <a:t>Quality You Can Trust</a:t>
            </a:r>
            <a:endParaRPr lang="en-US" sz="2400" dirty="0"/>
          </a:p>
          <a:p>
            <a:pPr marL="342900" indent="-342900" algn="just">
              <a:buFont typeface="Wingdings" panose="05000000000000000000" pitchFamily="2" charset="2"/>
              <a:buChar char="v"/>
            </a:pPr>
            <a:r>
              <a:rPr lang="en-US" sz="2400" dirty="0"/>
              <a:t> 	</a:t>
            </a:r>
            <a:r>
              <a:rPr lang="en-US" sz="2000" spc="-10" dirty="0">
                <a:latin typeface="Calibri"/>
                <a:cs typeface="Calibri"/>
              </a:rPr>
              <a:t>ISO 9001:2015 certified</a:t>
            </a:r>
          </a:p>
          <a:p>
            <a:pPr marL="342900" lvl="2" indent="-342900" algn="just">
              <a:buFont typeface="Wingdings" panose="05000000000000000000" pitchFamily="2" charset="2"/>
              <a:buChar char="v"/>
            </a:pPr>
            <a:r>
              <a:rPr lang="en-US" sz="2000" spc="-10" dirty="0">
                <a:latin typeface="Calibri"/>
                <a:cs typeface="Calibri"/>
              </a:rPr>
              <a:t>	In-house heat treatment and laboratory facilities</a:t>
            </a:r>
          </a:p>
          <a:p>
            <a:pPr marL="342900" indent="-342900" algn="just">
              <a:buFont typeface="Wingdings" panose="05000000000000000000" pitchFamily="2" charset="2"/>
              <a:buChar char="v"/>
            </a:pPr>
            <a:r>
              <a:rPr lang="en-US" sz="2000" spc="-10" dirty="0">
                <a:latin typeface="Calibri"/>
                <a:cs typeface="Calibri"/>
              </a:rPr>
              <a:t>	Stringent quality control at every stage</a:t>
            </a:r>
          </a:p>
          <a:p>
            <a:pPr algn="just"/>
            <a:endParaRPr lang="en-US" sz="2000" spc="-10" dirty="0">
              <a:latin typeface="Calibri"/>
              <a:cs typeface="Calibri"/>
            </a:endParaRPr>
          </a:p>
          <a:p>
            <a:pPr lvl="2" algn="l"/>
            <a:r>
              <a:rPr lang="en-US" sz="2400" dirty="0"/>
              <a:t>✅ </a:t>
            </a:r>
            <a:r>
              <a:rPr lang="en-US" sz="2400" b="1" dirty="0"/>
              <a:t>Reliability Across Industries</a:t>
            </a:r>
            <a:br>
              <a:rPr lang="en-US" sz="2400" dirty="0"/>
            </a:br>
            <a:r>
              <a:rPr lang="en-US" sz="2400" dirty="0"/>
              <a:t>  	</a:t>
            </a:r>
            <a:r>
              <a:rPr lang="en-US" sz="2000" spc="-10" dirty="0">
                <a:latin typeface="Calibri"/>
                <a:cs typeface="Calibri"/>
              </a:rPr>
              <a:t>Our robust systems and considerate customer service have earned us the trust of clients across virtually every market segment. We prioritize customer satisfaction above all, ensuring immediate access to product availability and competitive pricing.</a:t>
            </a:r>
          </a:p>
          <a:p>
            <a:pPr marL="273050" marR="5080" algn="just">
              <a:lnSpc>
                <a:spcPct val="100400"/>
              </a:lnSpc>
              <a:spcBef>
                <a:spcPts val="1435"/>
              </a:spcBef>
            </a:pPr>
            <a:endParaRPr lang="en-US" sz="2400" b="1" dirty="0">
              <a:latin typeface="Calibri"/>
              <a:cs typeface="Calibri"/>
            </a:endParaRPr>
          </a:p>
          <a:p>
            <a:pPr marL="273050" marR="5080" algn="just">
              <a:lnSpc>
                <a:spcPct val="100400"/>
              </a:lnSpc>
              <a:spcBef>
                <a:spcPts val="1435"/>
              </a:spcBef>
            </a:pPr>
            <a:endParaRPr lang="en-US" sz="2400" b="1" dirty="0">
              <a:latin typeface="Calibri"/>
              <a:cs typeface="Calibri"/>
            </a:endParaRPr>
          </a:p>
        </p:txBody>
      </p:sp>
      <p:pic>
        <p:nvPicPr>
          <p:cNvPr id="5" name="object 5"/>
          <p:cNvPicPr/>
          <p:nvPr/>
        </p:nvPicPr>
        <p:blipFill>
          <a:blip r:embed="rId2" cstate="print"/>
          <a:stretch>
            <a:fillRect/>
          </a:stretch>
        </p:blipFill>
        <p:spPr>
          <a:xfrm>
            <a:off x="0" y="155448"/>
            <a:ext cx="12192000" cy="393191"/>
          </a:xfrm>
          <a:prstGeom prst="rect">
            <a:avLst/>
          </a:prstGeom>
        </p:spPr>
      </p:pic>
      <p:sp>
        <p:nvSpPr>
          <p:cNvPr id="7" name="object 7" descr="$PPTXTitle"/>
          <p:cNvSpPr txBox="1">
            <a:spLocks noGrp="1"/>
          </p:cNvSpPr>
          <p:nvPr>
            <p:ph type="title"/>
          </p:nvPr>
        </p:nvSpPr>
        <p:spPr>
          <a:xfrm>
            <a:off x="4648200" y="164611"/>
            <a:ext cx="3046095" cy="437515"/>
          </a:xfrm>
          <a:prstGeom prst="rect">
            <a:avLst/>
          </a:prstGeom>
        </p:spPr>
        <p:txBody>
          <a:bodyPr vert="horz" wrap="square" lIns="0" tIns="12700" rIns="0" bIns="0" rtlCol="0">
            <a:spAutoFit/>
          </a:bodyPr>
          <a:lstStyle/>
          <a:p>
            <a:pPr marL="12700">
              <a:lnSpc>
                <a:spcPct val="100000"/>
              </a:lnSpc>
              <a:spcBef>
                <a:spcPts val="100"/>
              </a:spcBef>
            </a:pPr>
            <a:r>
              <a:rPr lang="en-IN" dirty="0"/>
              <a:t>Velocity</a:t>
            </a:r>
            <a:r>
              <a:rPr lang="en-IN" spc="380" dirty="0"/>
              <a:t> </a:t>
            </a:r>
            <a:r>
              <a:rPr lang="en-IN" spc="-10" dirty="0"/>
              <a:t>Engineering</a:t>
            </a:r>
            <a:endParaRPr spc="-10" dirty="0"/>
          </a:p>
        </p:txBody>
      </p:sp>
      <p:grpSp>
        <p:nvGrpSpPr>
          <p:cNvPr id="8" name="object 8"/>
          <p:cNvGrpSpPr/>
          <p:nvPr/>
        </p:nvGrpSpPr>
        <p:grpSpPr>
          <a:xfrm>
            <a:off x="0" y="134112"/>
            <a:ext cx="12161520" cy="425450"/>
            <a:chOff x="0" y="134112"/>
            <a:chExt cx="12161520" cy="425450"/>
          </a:xfrm>
        </p:grpSpPr>
        <p:pic>
          <p:nvPicPr>
            <p:cNvPr id="9" name="object 9"/>
            <p:cNvPicPr/>
            <p:nvPr/>
          </p:nvPicPr>
          <p:blipFill>
            <a:blip r:embed="rId3" cstate="print"/>
            <a:stretch>
              <a:fillRect/>
            </a:stretch>
          </p:blipFill>
          <p:spPr>
            <a:xfrm>
              <a:off x="0" y="134112"/>
              <a:ext cx="524256" cy="414528"/>
            </a:xfrm>
            <a:prstGeom prst="rect">
              <a:avLst/>
            </a:prstGeom>
          </p:spPr>
        </p:pic>
        <p:pic>
          <p:nvPicPr>
            <p:cNvPr id="10" name="object 10"/>
            <p:cNvPicPr/>
            <p:nvPr/>
          </p:nvPicPr>
          <p:blipFill>
            <a:blip r:embed="rId3" cstate="print"/>
            <a:stretch>
              <a:fillRect/>
            </a:stretch>
          </p:blipFill>
          <p:spPr>
            <a:xfrm>
              <a:off x="11638788" y="144780"/>
              <a:ext cx="522731" cy="414528"/>
            </a:xfrm>
            <a:prstGeom prst="rect">
              <a:avLst/>
            </a:prstGeom>
          </p:spPr>
        </p:pic>
      </p:grpSp>
      <p:grpSp>
        <p:nvGrpSpPr>
          <p:cNvPr id="11" name="object 11"/>
          <p:cNvGrpSpPr/>
          <p:nvPr/>
        </p:nvGrpSpPr>
        <p:grpSpPr>
          <a:xfrm>
            <a:off x="0" y="6303264"/>
            <a:ext cx="12192000" cy="425450"/>
            <a:chOff x="0" y="6303264"/>
            <a:chExt cx="12192000" cy="425450"/>
          </a:xfrm>
        </p:grpSpPr>
        <p:pic>
          <p:nvPicPr>
            <p:cNvPr id="12" name="object 12"/>
            <p:cNvPicPr/>
            <p:nvPr/>
          </p:nvPicPr>
          <p:blipFill>
            <a:blip r:embed="rId4" cstate="print"/>
            <a:stretch>
              <a:fillRect/>
            </a:stretch>
          </p:blipFill>
          <p:spPr>
            <a:xfrm>
              <a:off x="4572" y="6333744"/>
              <a:ext cx="12187428" cy="394716"/>
            </a:xfrm>
            <a:prstGeom prst="rect">
              <a:avLst/>
            </a:prstGeom>
          </p:spPr>
        </p:pic>
        <p:pic>
          <p:nvPicPr>
            <p:cNvPr id="13" name="object 13"/>
            <p:cNvPicPr/>
            <p:nvPr/>
          </p:nvPicPr>
          <p:blipFill>
            <a:blip r:embed="rId3" cstate="print"/>
            <a:stretch>
              <a:fillRect/>
            </a:stretch>
          </p:blipFill>
          <p:spPr>
            <a:xfrm>
              <a:off x="0" y="6303264"/>
              <a:ext cx="524256" cy="414528"/>
            </a:xfrm>
            <a:prstGeom prst="rect">
              <a:avLst/>
            </a:prstGeom>
          </p:spPr>
        </p:pic>
        <p:pic>
          <p:nvPicPr>
            <p:cNvPr id="14" name="object 14"/>
            <p:cNvPicPr/>
            <p:nvPr/>
          </p:nvPicPr>
          <p:blipFill>
            <a:blip r:embed="rId3" cstate="print"/>
            <a:stretch>
              <a:fillRect/>
            </a:stretch>
          </p:blipFill>
          <p:spPr>
            <a:xfrm>
              <a:off x="11638788" y="6313932"/>
              <a:ext cx="522731" cy="414528"/>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894B2-E57D-2CFE-6921-54B2153C47D7}"/>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0FB4BE2C-8F0B-1749-12C4-9A498ECC2067}"/>
              </a:ext>
            </a:extLst>
          </p:cNvPr>
          <p:cNvSpPr txBox="1"/>
          <p:nvPr/>
        </p:nvSpPr>
        <p:spPr>
          <a:xfrm>
            <a:off x="139737" y="914400"/>
            <a:ext cx="11725910" cy="4927631"/>
          </a:xfrm>
          <a:prstGeom prst="rect">
            <a:avLst/>
          </a:prstGeom>
        </p:spPr>
        <p:txBody>
          <a:bodyPr vert="horz" wrap="square" lIns="0" tIns="196215" rIns="0" bIns="0" rtlCol="0">
            <a:spAutoFit/>
          </a:bodyPr>
          <a:lstStyle/>
          <a:p>
            <a:r>
              <a:rPr lang="en-US" sz="2400" dirty="0"/>
              <a:t>✅ </a:t>
            </a:r>
            <a:r>
              <a:rPr lang="en-US" sz="2400" b="1" dirty="0"/>
              <a:t>Commitment to Excellence</a:t>
            </a:r>
          </a:p>
          <a:p>
            <a:endParaRPr lang="en-US" sz="2400" dirty="0"/>
          </a:p>
          <a:p>
            <a:pPr marL="342900" lvl="1" indent="-342900">
              <a:buFont typeface="Wingdings" panose="05000000000000000000" pitchFamily="2" charset="2"/>
              <a:buChar char="v"/>
            </a:pPr>
            <a:r>
              <a:rPr lang="en-US" sz="2000" spc="-10" dirty="0">
                <a:latin typeface="Calibri"/>
                <a:cs typeface="Calibri"/>
              </a:rPr>
              <a:t>	Consistent product quality</a:t>
            </a:r>
          </a:p>
          <a:p>
            <a:pPr marL="342900" lvl="1" indent="-342900">
              <a:buFont typeface="Wingdings" panose="05000000000000000000" pitchFamily="2" charset="2"/>
              <a:buChar char="v"/>
            </a:pPr>
            <a:r>
              <a:rPr lang="en-US" sz="2000" spc="-10" dirty="0">
                <a:latin typeface="Calibri"/>
                <a:cs typeface="Calibri"/>
              </a:rPr>
              <a:t>	Quick turnaround times</a:t>
            </a:r>
          </a:p>
          <a:p>
            <a:pPr marL="342900" lvl="1" indent="-342900">
              <a:buFont typeface="Wingdings" panose="05000000000000000000" pitchFamily="2" charset="2"/>
              <a:buChar char="v"/>
            </a:pPr>
            <a:r>
              <a:rPr lang="en-US" sz="2000" spc="-10" dirty="0">
                <a:latin typeface="Calibri"/>
                <a:cs typeface="Calibri"/>
              </a:rPr>
              <a:t>	Competitive pricing</a:t>
            </a:r>
          </a:p>
          <a:p>
            <a:pPr marL="342900" lvl="1" indent="-342900">
              <a:buFont typeface="Wingdings" panose="05000000000000000000" pitchFamily="2" charset="2"/>
              <a:buChar char="v"/>
            </a:pPr>
            <a:r>
              <a:rPr lang="en-US" sz="2000" spc="-10" dirty="0">
                <a:latin typeface="Calibri"/>
                <a:cs typeface="Calibri"/>
              </a:rPr>
              <a:t>	Strong R&amp;D and rigorous testing standards</a:t>
            </a:r>
          </a:p>
          <a:p>
            <a:endParaRPr lang="en-US" sz="2400" dirty="0"/>
          </a:p>
          <a:p>
            <a:endParaRPr lang="en-US" sz="2400" dirty="0"/>
          </a:p>
          <a:p>
            <a:r>
              <a:rPr lang="en-US" sz="2000" spc="-10" dirty="0">
                <a:latin typeface="Calibri"/>
                <a:cs typeface="Calibri"/>
              </a:rPr>
              <a:t>At Velocity Engineering, partnering with us means more than just finding the perfect fit between a fastener and its mate. It means gaining a long-term ally—a growth-oriented company that is committed to improving your business through innovation, productivity, and reliability.</a:t>
            </a:r>
          </a:p>
          <a:p>
            <a:pPr marL="273050" marR="5080" algn="just">
              <a:lnSpc>
                <a:spcPct val="100400"/>
              </a:lnSpc>
              <a:spcBef>
                <a:spcPts val="1435"/>
              </a:spcBef>
            </a:pPr>
            <a:endParaRPr lang="en-US" sz="2400" b="1" dirty="0">
              <a:latin typeface="Calibri"/>
              <a:cs typeface="Calibri"/>
            </a:endParaRPr>
          </a:p>
          <a:p>
            <a:pPr marL="273050" marR="5080" algn="just">
              <a:lnSpc>
                <a:spcPct val="100400"/>
              </a:lnSpc>
              <a:spcBef>
                <a:spcPts val="1435"/>
              </a:spcBef>
            </a:pPr>
            <a:endParaRPr lang="en-US" sz="2400" b="1" dirty="0">
              <a:latin typeface="Calibri"/>
              <a:cs typeface="Calibri"/>
            </a:endParaRPr>
          </a:p>
        </p:txBody>
      </p:sp>
      <p:pic>
        <p:nvPicPr>
          <p:cNvPr id="5" name="object 5">
            <a:extLst>
              <a:ext uri="{FF2B5EF4-FFF2-40B4-BE49-F238E27FC236}">
                <a16:creationId xmlns:a16="http://schemas.microsoft.com/office/drawing/2014/main" id="{DEB9318C-6499-3454-434A-7DA795B1E55D}"/>
              </a:ext>
            </a:extLst>
          </p:cNvPr>
          <p:cNvPicPr/>
          <p:nvPr/>
        </p:nvPicPr>
        <p:blipFill>
          <a:blip r:embed="rId2" cstate="print"/>
          <a:stretch>
            <a:fillRect/>
          </a:stretch>
        </p:blipFill>
        <p:spPr>
          <a:xfrm>
            <a:off x="0" y="155448"/>
            <a:ext cx="12192000" cy="393191"/>
          </a:xfrm>
          <a:prstGeom prst="rect">
            <a:avLst/>
          </a:prstGeom>
        </p:spPr>
      </p:pic>
      <p:sp>
        <p:nvSpPr>
          <p:cNvPr id="7" name="object 7" descr="$PPTXTitle">
            <a:extLst>
              <a:ext uri="{FF2B5EF4-FFF2-40B4-BE49-F238E27FC236}">
                <a16:creationId xmlns:a16="http://schemas.microsoft.com/office/drawing/2014/main" id="{AF65A34E-72AC-F122-B780-A5C8CE5ED4AD}"/>
              </a:ext>
            </a:extLst>
          </p:cNvPr>
          <p:cNvSpPr txBox="1">
            <a:spLocks noGrp="1"/>
          </p:cNvSpPr>
          <p:nvPr>
            <p:ph type="title"/>
          </p:nvPr>
        </p:nvSpPr>
        <p:spPr>
          <a:xfrm>
            <a:off x="4648200" y="164611"/>
            <a:ext cx="3046095" cy="437515"/>
          </a:xfrm>
          <a:prstGeom prst="rect">
            <a:avLst/>
          </a:prstGeom>
        </p:spPr>
        <p:txBody>
          <a:bodyPr vert="horz" wrap="square" lIns="0" tIns="12700" rIns="0" bIns="0" rtlCol="0">
            <a:spAutoFit/>
          </a:bodyPr>
          <a:lstStyle/>
          <a:p>
            <a:pPr marL="12700">
              <a:lnSpc>
                <a:spcPct val="100000"/>
              </a:lnSpc>
              <a:spcBef>
                <a:spcPts val="100"/>
              </a:spcBef>
            </a:pPr>
            <a:r>
              <a:rPr lang="en-IN" dirty="0"/>
              <a:t>Velocity</a:t>
            </a:r>
            <a:r>
              <a:rPr lang="en-IN" spc="380" dirty="0"/>
              <a:t> </a:t>
            </a:r>
            <a:r>
              <a:rPr lang="en-IN" spc="-10" dirty="0"/>
              <a:t>Engineering</a:t>
            </a:r>
            <a:endParaRPr spc="-10" dirty="0"/>
          </a:p>
        </p:txBody>
      </p:sp>
      <p:grpSp>
        <p:nvGrpSpPr>
          <p:cNvPr id="8" name="object 8">
            <a:extLst>
              <a:ext uri="{FF2B5EF4-FFF2-40B4-BE49-F238E27FC236}">
                <a16:creationId xmlns:a16="http://schemas.microsoft.com/office/drawing/2014/main" id="{2E98ACC4-48AC-C82D-ED04-BE0FAF75B7F9}"/>
              </a:ext>
            </a:extLst>
          </p:cNvPr>
          <p:cNvGrpSpPr/>
          <p:nvPr/>
        </p:nvGrpSpPr>
        <p:grpSpPr>
          <a:xfrm>
            <a:off x="0" y="134112"/>
            <a:ext cx="12161520" cy="425450"/>
            <a:chOff x="0" y="134112"/>
            <a:chExt cx="12161520" cy="425450"/>
          </a:xfrm>
        </p:grpSpPr>
        <p:pic>
          <p:nvPicPr>
            <p:cNvPr id="9" name="object 9">
              <a:extLst>
                <a:ext uri="{FF2B5EF4-FFF2-40B4-BE49-F238E27FC236}">
                  <a16:creationId xmlns:a16="http://schemas.microsoft.com/office/drawing/2014/main" id="{899E6DF1-91BB-9DDF-BB4E-EEB178196A4E}"/>
                </a:ext>
              </a:extLst>
            </p:cNvPr>
            <p:cNvPicPr/>
            <p:nvPr/>
          </p:nvPicPr>
          <p:blipFill>
            <a:blip r:embed="rId3" cstate="print"/>
            <a:stretch>
              <a:fillRect/>
            </a:stretch>
          </p:blipFill>
          <p:spPr>
            <a:xfrm>
              <a:off x="0" y="134112"/>
              <a:ext cx="524256" cy="414528"/>
            </a:xfrm>
            <a:prstGeom prst="rect">
              <a:avLst/>
            </a:prstGeom>
          </p:spPr>
        </p:pic>
        <p:pic>
          <p:nvPicPr>
            <p:cNvPr id="10" name="object 10">
              <a:extLst>
                <a:ext uri="{FF2B5EF4-FFF2-40B4-BE49-F238E27FC236}">
                  <a16:creationId xmlns:a16="http://schemas.microsoft.com/office/drawing/2014/main" id="{A5704A68-5655-5A35-D54D-628AF5E420D1}"/>
                </a:ext>
              </a:extLst>
            </p:cNvPr>
            <p:cNvPicPr/>
            <p:nvPr/>
          </p:nvPicPr>
          <p:blipFill>
            <a:blip r:embed="rId3" cstate="print"/>
            <a:stretch>
              <a:fillRect/>
            </a:stretch>
          </p:blipFill>
          <p:spPr>
            <a:xfrm>
              <a:off x="11638788" y="144780"/>
              <a:ext cx="522731" cy="414528"/>
            </a:xfrm>
            <a:prstGeom prst="rect">
              <a:avLst/>
            </a:prstGeom>
          </p:spPr>
        </p:pic>
      </p:grpSp>
      <p:grpSp>
        <p:nvGrpSpPr>
          <p:cNvPr id="11" name="object 11">
            <a:extLst>
              <a:ext uri="{FF2B5EF4-FFF2-40B4-BE49-F238E27FC236}">
                <a16:creationId xmlns:a16="http://schemas.microsoft.com/office/drawing/2014/main" id="{3CC06599-E85A-C1DF-F0A6-EB24BB925739}"/>
              </a:ext>
            </a:extLst>
          </p:cNvPr>
          <p:cNvGrpSpPr/>
          <p:nvPr/>
        </p:nvGrpSpPr>
        <p:grpSpPr>
          <a:xfrm>
            <a:off x="0" y="6303264"/>
            <a:ext cx="12192000" cy="425450"/>
            <a:chOff x="0" y="6303264"/>
            <a:chExt cx="12192000" cy="425450"/>
          </a:xfrm>
        </p:grpSpPr>
        <p:pic>
          <p:nvPicPr>
            <p:cNvPr id="12" name="object 12">
              <a:extLst>
                <a:ext uri="{FF2B5EF4-FFF2-40B4-BE49-F238E27FC236}">
                  <a16:creationId xmlns:a16="http://schemas.microsoft.com/office/drawing/2014/main" id="{1C0ED2FC-7250-8F77-36F8-D16AFAC9F98D}"/>
                </a:ext>
              </a:extLst>
            </p:cNvPr>
            <p:cNvPicPr/>
            <p:nvPr/>
          </p:nvPicPr>
          <p:blipFill>
            <a:blip r:embed="rId4" cstate="print"/>
            <a:stretch>
              <a:fillRect/>
            </a:stretch>
          </p:blipFill>
          <p:spPr>
            <a:xfrm>
              <a:off x="4572" y="6333744"/>
              <a:ext cx="12187428" cy="394716"/>
            </a:xfrm>
            <a:prstGeom prst="rect">
              <a:avLst/>
            </a:prstGeom>
          </p:spPr>
        </p:pic>
        <p:pic>
          <p:nvPicPr>
            <p:cNvPr id="13" name="object 13">
              <a:extLst>
                <a:ext uri="{FF2B5EF4-FFF2-40B4-BE49-F238E27FC236}">
                  <a16:creationId xmlns:a16="http://schemas.microsoft.com/office/drawing/2014/main" id="{D4F7CCC5-2733-6995-2062-E9B1726B1D02}"/>
                </a:ext>
              </a:extLst>
            </p:cNvPr>
            <p:cNvPicPr/>
            <p:nvPr/>
          </p:nvPicPr>
          <p:blipFill>
            <a:blip r:embed="rId3" cstate="print"/>
            <a:stretch>
              <a:fillRect/>
            </a:stretch>
          </p:blipFill>
          <p:spPr>
            <a:xfrm>
              <a:off x="0" y="6303264"/>
              <a:ext cx="524256" cy="414528"/>
            </a:xfrm>
            <a:prstGeom prst="rect">
              <a:avLst/>
            </a:prstGeom>
          </p:spPr>
        </p:pic>
        <p:pic>
          <p:nvPicPr>
            <p:cNvPr id="14" name="object 14">
              <a:extLst>
                <a:ext uri="{FF2B5EF4-FFF2-40B4-BE49-F238E27FC236}">
                  <a16:creationId xmlns:a16="http://schemas.microsoft.com/office/drawing/2014/main" id="{014A8A97-62B0-08FD-4DFE-4F664005263C}"/>
                </a:ext>
              </a:extLst>
            </p:cNvPr>
            <p:cNvPicPr/>
            <p:nvPr/>
          </p:nvPicPr>
          <p:blipFill>
            <a:blip r:embed="rId3" cstate="print"/>
            <a:stretch>
              <a:fillRect/>
            </a:stretch>
          </p:blipFill>
          <p:spPr>
            <a:xfrm>
              <a:off x="11638788" y="6313932"/>
              <a:ext cx="522731" cy="414528"/>
            </a:xfrm>
            <a:prstGeom prst="rect">
              <a:avLst/>
            </a:prstGeom>
          </p:spPr>
        </p:pic>
      </p:grpSp>
    </p:spTree>
    <p:extLst>
      <p:ext uri="{BB962C8B-B14F-4D97-AF65-F5344CB8AC3E}">
        <p14:creationId xmlns:p14="http://schemas.microsoft.com/office/powerpoint/2010/main" val="659986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C5E84-DE1C-68F6-B404-6EC991D9753F}"/>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BBBCFE3B-5ABE-F16B-C177-30F7F7FD2DD8}"/>
              </a:ext>
            </a:extLst>
          </p:cNvPr>
          <p:cNvSpPr txBox="1"/>
          <p:nvPr/>
        </p:nvSpPr>
        <p:spPr>
          <a:xfrm>
            <a:off x="139737" y="914400"/>
            <a:ext cx="11725910" cy="567463"/>
          </a:xfrm>
          <a:prstGeom prst="rect">
            <a:avLst/>
          </a:prstGeom>
        </p:spPr>
        <p:txBody>
          <a:bodyPr vert="horz" wrap="square" lIns="0" tIns="196215" rIns="0" bIns="0" rtlCol="0">
            <a:spAutoFit/>
          </a:bodyPr>
          <a:lstStyle/>
          <a:p>
            <a:pPr marL="273050" marR="5080" algn="just">
              <a:lnSpc>
                <a:spcPct val="100400"/>
              </a:lnSpc>
              <a:spcBef>
                <a:spcPts val="1435"/>
              </a:spcBef>
            </a:pPr>
            <a:endParaRPr lang="en-US" sz="2400" b="1" dirty="0">
              <a:latin typeface="Calibri"/>
              <a:cs typeface="Calibri"/>
            </a:endParaRPr>
          </a:p>
        </p:txBody>
      </p:sp>
      <p:pic>
        <p:nvPicPr>
          <p:cNvPr id="5" name="object 5">
            <a:extLst>
              <a:ext uri="{FF2B5EF4-FFF2-40B4-BE49-F238E27FC236}">
                <a16:creationId xmlns:a16="http://schemas.microsoft.com/office/drawing/2014/main" id="{DA8C6B04-F55A-1BDF-AC87-228897085185}"/>
              </a:ext>
            </a:extLst>
          </p:cNvPr>
          <p:cNvPicPr/>
          <p:nvPr/>
        </p:nvPicPr>
        <p:blipFill>
          <a:blip r:embed="rId2" cstate="print"/>
          <a:stretch>
            <a:fillRect/>
          </a:stretch>
        </p:blipFill>
        <p:spPr>
          <a:xfrm>
            <a:off x="0" y="155448"/>
            <a:ext cx="12192000" cy="393191"/>
          </a:xfrm>
          <a:prstGeom prst="rect">
            <a:avLst/>
          </a:prstGeom>
        </p:spPr>
      </p:pic>
      <p:sp>
        <p:nvSpPr>
          <p:cNvPr id="7" name="object 7" descr="$PPTXTitle">
            <a:extLst>
              <a:ext uri="{FF2B5EF4-FFF2-40B4-BE49-F238E27FC236}">
                <a16:creationId xmlns:a16="http://schemas.microsoft.com/office/drawing/2014/main" id="{97C1FCFE-F93C-4FED-CFC4-21EE79FCBF07}"/>
              </a:ext>
            </a:extLst>
          </p:cNvPr>
          <p:cNvSpPr txBox="1">
            <a:spLocks noGrp="1"/>
          </p:cNvSpPr>
          <p:nvPr>
            <p:ph type="title"/>
          </p:nvPr>
        </p:nvSpPr>
        <p:spPr>
          <a:xfrm>
            <a:off x="4648200" y="164611"/>
            <a:ext cx="3046095" cy="437515"/>
          </a:xfrm>
          <a:prstGeom prst="rect">
            <a:avLst/>
          </a:prstGeom>
        </p:spPr>
        <p:txBody>
          <a:bodyPr vert="horz" wrap="square" lIns="0" tIns="12700" rIns="0" bIns="0" rtlCol="0">
            <a:spAutoFit/>
          </a:bodyPr>
          <a:lstStyle/>
          <a:p>
            <a:pPr marL="12700">
              <a:lnSpc>
                <a:spcPct val="100000"/>
              </a:lnSpc>
              <a:spcBef>
                <a:spcPts val="100"/>
              </a:spcBef>
            </a:pPr>
            <a:r>
              <a:rPr lang="en-IN" dirty="0"/>
              <a:t>Velocity</a:t>
            </a:r>
            <a:r>
              <a:rPr lang="en-IN" spc="380" dirty="0"/>
              <a:t> </a:t>
            </a:r>
            <a:r>
              <a:rPr lang="en-IN" spc="-10" dirty="0"/>
              <a:t>Engineering</a:t>
            </a:r>
            <a:endParaRPr spc="-10" dirty="0"/>
          </a:p>
        </p:txBody>
      </p:sp>
      <p:grpSp>
        <p:nvGrpSpPr>
          <p:cNvPr id="8" name="object 8">
            <a:extLst>
              <a:ext uri="{FF2B5EF4-FFF2-40B4-BE49-F238E27FC236}">
                <a16:creationId xmlns:a16="http://schemas.microsoft.com/office/drawing/2014/main" id="{4E4FE180-F089-E800-3DCC-D4B94BDFA476}"/>
              </a:ext>
            </a:extLst>
          </p:cNvPr>
          <p:cNvGrpSpPr/>
          <p:nvPr/>
        </p:nvGrpSpPr>
        <p:grpSpPr>
          <a:xfrm>
            <a:off x="0" y="134112"/>
            <a:ext cx="12161520" cy="425450"/>
            <a:chOff x="0" y="134112"/>
            <a:chExt cx="12161520" cy="425450"/>
          </a:xfrm>
        </p:grpSpPr>
        <p:pic>
          <p:nvPicPr>
            <p:cNvPr id="9" name="object 9">
              <a:extLst>
                <a:ext uri="{FF2B5EF4-FFF2-40B4-BE49-F238E27FC236}">
                  <a16:creationId xmlns:a16="http://schemas.microsoft.com/office/drawing/2014/main" id="{3E2DDFD4-DC60-6105-D2B1-D34511134042}"/>
                </a:ext>
              </a:extLst>
            </p:cNvPr>
            <p:cNvPicPr/>
            <p:nvPr/>
          </p:nvPicPr>
          <p:blipFill>
            <a:blip r:embed="rId3" cstate="print"/>
            <a:stretch>
              <a:fillRect/>
            </a:stretch>
          </p:blipFill>
          <p:spPr>
            <a:xfrm>
              <a:off x="0" y="134112"/>
              <a:ext cx="524256" cy="414528"/>
            </a:xfrm>
            <a:prstGeom prst="rect">
              <a:avLst/>
            </a:prstGeom>
          </p:spPr>
        </p:pic>
        <p:pic>
          <p:nvPicPr>
            <p:cNvPr id="10" name="object 10">
              <a:extLst>
                <a:ext uri="{FF2B5EF4-FFF2-40B4-BE49-F238E27FC236}">
                  <a16:creationId xmlns:a16="http://schemas.microsoft.com/office/drawing/2014/main" id="{6298F47C-5CB4-E077-190E-F018CCED73D3}"/>
                </a:ext>
              </a:extLst>
            </p:cNvPr>
            <p:cNvPicPr/>
            <p:nvPr/>
          </p:nvPicPr>
          <p:blipFill>
            <a:blip r:embed="rId3" cstate="print"/>
            <a:stretch>
              <a:fillRect/>
            </a:stretch>
          </p:blipFill>
          <p:spPr>
            <a:xfrm>
              <a:off x="11638788" y="144780"/>
              <a:ext cx="522731" cy="414528"/>
            </a:xfrm>
            <a:prstGeom prst="rect">
              <a:avLst/>
            </a:prstGeom>
          </p:spPr>
        </p:pic>
      </p:grpSp>
      <p:grpSp>
        <p:nvGrpSpPr>
          <p:cNvPr id="11" name="object 11">
            <a:extLst>
              <a:ext uri="{FF2B5EF4-FFF2-40B4-BE49-F238E27FC236}">
                <a16:creationId xmlns:a16="http://schemas.microsoft.com/office/drawing/2014/main" id="{573A7590-A959-A339-E5FE-27D8259A114E}"/>
              </a:ext>
            </a:extLst>
          </p:cNvPr>
          <p:cNvGrpSpPr/>
          <p:nvPr/>
        </p:nvGrpSpPr>
        <p:grpSpPr>
          <a:xfrm>
            <a:off x="0" y="6303264"/>
            <a:ext cx="12192000" cy="425450"/>
            <a:chOff x="0" y="6303264"/>
            <a:chExt cx="12192000" cy="425450"/>
          </a:xfrm>
        </p:grpSpPr>
        <p:pic>
          <p:nvPicPr>
            <p:cNvPr id="12" name="object 12">
              <a:extLst>
                <a:ext uri="{FF2B5EF4-FFF2-40B4-BE49-F238E27FC236}">
                  <a16:creationId xmlns:a16="http://schemas.microsoft.com/office/drawing/2014/main" id="{537C329B-1103-E33E-8FCA-C57BEC662BB4}"/>
                </a:ext>
              </a:extLst>
            </p:cNvPr>
            <p:cNvPicPr/>
            <p:nvPr/>
          </p:nvPicPr>
          <p:blipFill>
            <a:blip r:embed="rId4" cstate="print"/>
            <a:stretch>
              <a:fillRect/>
            </a:stretch>
          </p:blipFill>
          <p:spPr>
            <a:xfrm>
              <a:off x="4572" y="6333744"/>
              <a:ext cx="12187428" cy="394716"/>
            </a:xfrm>
            <a:prstGeom prst="rect">
              <a:avLst/>
            </a:prstGeom>
          </p:spPr>
        </p:pic>
        <p:pic>
          <p:nvPicPr>
            <p:cNvPr id="13" name="object 13">
              <a:extLst>
                <a:ext uri="{FF2B5EF4-FFF2-40B4-BE49-F238E27FC236}">
                  <a16:creationId xmlns:a16="http://schemas.microsoft.com/office/drawing/2014/main" id="{81A49E52-6FAA-45A8-D543-D00B12638723}"/>
                </a:ext>
              </a:extLst>
            </p:cNvPr>
            <p:cNvPicPr/>
            <p:nvPr/>
          </p:nvPicPr>
          <p:blipFill>
            <a:blip r:embed="rId3" cstate="print"/>
            <a:stretch>
              <a:fillRect/>
            </a:stretch>
          </p:blipFill>
          <p:spPr>
            <a:xfrm>
              <a:off x="0" y="6303264"/>
              <a:ext cx="524256" cy="414528"/>
            </a:xfrm>
            <a:prstGeom prst="rect">
              <a:avLst/>
            </a:prstGeom>
          </p:spPr>
        </p:pic>
        <p:pic>
          <p:nvPicPr>
            <p:cNvPr id="14" name="object 14">
              <a:extLst>
                <a:ext uri="{FF2B5EF4-FFF2-40B4-BE49-F238E27FC236}">
                  <a16:creationId xmlns:a16="http://schemas.microsoft.com/office/drawing/2014/main" id="{2162310A-90BC-27C1-F83F-2DFED85AC9AF}"/>
                </a:ext>
              </a:extLst>
            </p:cNvPr>
            <p:cNvPicPr/>
            <p:nvPr/>
          </p:nvPicPr>
          <p:blipFill>
            <a:blip r:embed="rId3" cstate="print"/>
            <a:stretch>
              <a:fillRect/>
            </a:stretch>
          </p:blipFill>
          <p:spPr>
            <a:xfrm>
              <a:off x="11638788" y="6313932"/>
              <a:ext cx="522731" cy="414528"/>
            </a:xfrm>
            <a:prstGeom prst="rect">
              <a:avLst/>
            </a:prstGeom>
          </p:spPr>
        </p:pic>
      </p:grpSp>
      <p:sp>
        <p:nvSpPr>
          <p:cNvPr id="16" name="object 16"/>
          <p:cNvSpPr txBox="1"/>
          <p:nvPr/>
        </p:nvSpPr>
        <p:spPr>
          <a:xfrm>
            <a:off x="228600" y="652408"/>
            <a:ext cx="12054738" cy="5291192"/>
          </a:xfrm>
          <a:prstGeom prst="rect">
            <a:avLst/>
          </a:prstGeom>
        </p:spPr>
        <p:txBody>
          <a:bodyPr vert="horz" wrap="square" lIns="0" tIns="88900" rIns="0" bIns="0" rtlCol="0">
            <a:spAutoFit/>
          </a:bodyPr>
          <a:lstStyle/>
          <a:p>
            <a:pPr marL="12700">
              <a:spcBef>
                <a:spcPts val="700"/>
              </a:spcBef>
            </a:pPr>
            <a:r>
              <a:rPr lang="en-US" sz="2400" spc="55" dirty="0">
                <a:solidFill>
                  <a:srgbClr val="FF0000"/>
                </a:solidFill>
                <a:latin typeface="Calibri"/>
                <a:cs typeface="Calibri"/>
              </a:rPr>
              <a:t>Goal &amp; Vision:-</a:t>
            </a:r>
          </a:p>
          <a:p>
            <a:pPr marL="12700">
              <a:spcBef>
                <a:spcPts val="700"/>
              </a:spcBef>
            </a:pPr>
            <a:endParaRPr lang="en-US" sz="2400" spc="55" dirty="0">
              <a:solidFill>
                <a:srgbClr val="FF0000"/>
              </a:solidFill>
              <a:latin typeface="Calibri"/>
              <a:cs typeface="Calibri"/>
            </a:endParaRPr>
          </a:p>
          <a:p>
            <a:r>
              <a:rPr lang="en-US" sz="2000" dirty="0">
                <a:latin typeface="Calibri"/>
                <a:cs typeface="Calibri"/>
              </a:rPr>
              <a:t>At </a:t>
            </a:r>
            <a:r>
              <a:rPr lang="en-US" sz="2000" dirty="0">
                <a:solidFill>
                  <a:srgbClr val="FF0000"/>
                </a:solidFill>
                <a:latin typeface="Calibri"/>
                <a:cs typeface="Calibri"/>
              </a:rPr>
              <a:t>Velocity Engineering</a:t>
            </a:r>
            <a:r>
              <a:rPr lang="en-US" sz="2000" dirty="0">
                <a:latin typeface="Calibri"/>
                <a:cs typeface="Calibri"/>
              </a:rPr>
              <a:t>, our vision is driven by a zeal to outperform competition and earn recognition among leading global fastener manufacturers and distributors.</a:t>
            </a:r>
          </a:p>
          <a:p>
            <a:r>
              <a:rPr lang="en-US" sz="2000" dirty="0">
                <a:latin typeface="Calibri"/>
                <a:cs typeface="Calibri"/>
              </a:rPr>
              <a:t>We are committed to becoming your </a:t>
            </a:r>
            <a:r>
              <a:rPr lang="en-US" sz="2000" b="1" dirty="0">
                <a:solidFill>
                  <a:schemeClr val="tx1"/>
                </a:solidFill>
                <a:latin typeface="Calibri"/>
                <a:cs typeface="Calibri"/>
              </a:rPr>
              <a:t>single-source supplier of world-class components</a:t>
            </a:r>
            <a:r>
              <a:rPr lang="en-US" sz="2000" dirty="0">
                <a:latin typeface="Calibri"/>
                <a:cs typeface="Calibri"/>
              </a:rPr>
              <a:t>, delivering precision, reliability, and innovation across every product we manufacture.</a:t>
            </a:r>
          </a:p>
          <a:p>
            <a:endParaRPr lang="en-US" sz="2000" dirty="0">
              <a:latin typeface="Calibri"/>
              <a:cs typeface="Calibri"/>
            </a:endParaRPr>
          </a:p>
          <a:p>
            <a:r>
              <a:rPr lang="en-US" sz="2000" dirty="0">
                <a:latin typeface="Calibri"/>
                <a:cs typeface="Calibri"/>
              </a:rPr>
              <a:t>Our goal is to build enduring partnerships by consistently providing:</a:t>
            </a:r>
          </a:p>
          <a:p>
            <a:endParaRPr lang="en-US" sz="2000" dirty="0">
              <a:latin typeface="Calibri"/>
              <a:cs typeface="Calibri"/>
            </a:endParaRPr>
          </a:p>
          <a:p>
            <a:pPr marL="342900" indent="-342900">
              <a:buFont typeface="Arial" panose="020B0604020202020204" pitchFamily="34" charset="0"/>
              <a:buChar char="•"/>
            </a:pPr>
            <a:r>
              <a:rPr lang="en-US" sz="2000" dirty="0">
                <a:latin typeface="Calibri"/>
                <a:cs typeface="Calibri"/>
              </a:rPr>
              <a:t>Superior quality fasteners and machined components</a:t>
            </a:r>
          </a:p>
          <a:p>
            <a:pPr marL="342900" indent="-342900">
              <a:buFont typeface="Arial" panose="020B0604020202020204" pitchFamily="34" charset="0"/>
              <a:buChar char="•"/>
            </a:pPr>
            <a:r>
              <a:rPr lang="en-US" sz="2000" dirty="0">
                <a:latin typeface="Calibri"/>
                <a:cs typeface="Calibri"/>
              </a:rPr>
              <a:t>Competitive pricing with quick turnaround times</a:t>
            </a:r>
          </a:p>
          <a:p>
            <a:pPr marL="342900" indent="-342900">
              <a:buFont typeface="Arial" panose="020B0604020202020204" pitchFamily="34" charset="0"/>
              <a:buChar char="•"/>
            </a:pPr>
            <a:r>
              <a:rPr lang="en-US" sz="2000" dirty="0">
                <a:latin typeface="Calibri"/>
                <a:cs typeface="Calibri"/>
              </a:rPr>
              <a:t>Continuous innovation through robust R&amp;D and testing standards</a:t>
            </a:r>
          </a:p>
          <a:p>
            <a:pPr marL="342900" indent="-342900">
              <a:buFont typeface="Arial" panose="020B0604020202020204" pitchFamily="34" charset="0"/>
              <a:buChar char="•"/>
            </a:pPr>
            <a:endParaRPr lang="en-US" sz="2000" dirty="0">
              <a:latin typeface="Calibri"/>
              <a:cs typeface="Calibri"/>
            </a:endParaRPr>
          </a:p>
          <a:p>
            <a:r>
              <a:rPr lang="en-US" sz="2000" dirty="0">
                <a:latin typeface="Calibri"/>
                <a:cs typeface="Calibri"/>
              </a:rPr>
              <a:t>By aligning with Velocity Engineering, you gain more than a supplier—you gain a </a:t>
            </a:r>
            <a:r>
              <a:rPr lang="en-US" sz="2000" b="1" dirty="0">
                <a:latin typeface="Calibri"/>
                <a:cs typeface="Calibri"/>
              </a:rPr>
              <a:t>strategic partner</a:t>
            </a:r>
            <a:r>
              <a:rPr lang="en-US" sz="2000" dirty="0">
                <a:latin typeface="Calibri"/>
                <a:cs typeface="Calibri"/>
              </a:rPr>
              <a:t> dedicated to advancing your business on a global scale.</a:t>
            </a:r>
          </a:p>
          <a:p>
            <a:pPr marL="189865" marR="5080">
              <a:lnSpc>
                <a:spcPct val="100000"/>
              </a:lnSpc>
              <a:spcBef>
                <a:spcPts val="509"/>
              </a:spcBef>
            </a:pPr>
            <a:endParaRPr sz="2000" dirty="0">
              <a:latin typeface="Calibri"/>
              <a:cs typeface="Calibri"/>
            </a:endParaRPr>
          </a:p>
        </p:txBody>
      </p:sp>
    </p:spTree>
    <p:extLst>
      <p:ext uri="{BB962C8B-B14F-4D97-AF65-F5344CB8AC3E}">
        <p14:creationId xmlns:p14="http://schemas.microsoft.com/office/powerpoint/2010/main" val="2387721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10AF0-D0BA-CDD4-4F99-BFDAFC9B0BC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4A8E2A17-338E-BB72-987B-3F43F45C39EF}"/>
              </a:ext>
            </a:extLst>
          </p:cNvPr>
          <p:cNvSpPr txBox="1"/>
          <p:nvPr/>
        </p:nvSpPr>
        <p:spPr>
          <a:xfrm>
            <a:off x="139737" y="914400"/>
            <a:ext cx="11725910" cy="567463"/>
          </a:xfrm>
          <a:prstGeom prst="rect">
            <a:avLst/>
          </a:prstGeom>
        </p:spPr>
        <p:txBody>
          <a:bodyPr vert="horz" wrap="square" lIns="0" tIns="196215" rIns="0" bIns="0" rtlCol="0">
            <a:spAutoFit/>
          </a:bodyPr>
          <a:lstStyle/>
          <a:p>
            <a:pPr marL="273050" marR="5080" algn="just">
              <a:lnSpc>
                <a:spcPct val="100400"/>
              </a:lnSpc>
              <a:spcBef>
                <a:spcPts val="1435"/>
              </a:spcBef>
            </a:pPr>
            <a:endParaRPr lang="en-US" sz="2400" b="1" dirty="0">
              <a:latin typeface="Calibri"/>
              <a:cs typeface="Calibri"/>
            </a:endParaRPr>
          </a:p>
        </p:txBody>
      </p:sp>
      <p:pic>
        <p:nvPicPr>
          <p:cNvPr id="5" name="object 5">
            <a:extLst>
              <a:ext uri="{FF2B5EF4-FFF2-40B4-BE49-F238E27FC236}">
                <a16:creationId xmlns:a16="http://schemas.microsoft.com/office/drawing/2014/main" id="{9FDCBF8B-2E75-90CF-EABC-34E1C023D914}"/>
              </a:ext>
            </a:extLst>
          </p:cNvPr>
          <p:cNvPicPr/>
          <p:nvPr/>
        </p:nvPicPr>
        <p:blipFill>
          <a:blip r:embed="rId2" cstate="print"/>
          <a:stretch>
            <a:fillRect/>
          </a:stretch>
        </p:blipFill>
        <p:spPr>
          <a:xfrm>
            <a:off x="0" y="155448"/>
            <a:ext cx="12192000" cy="393191"/>
          </a:xfrm>
          <a:prstGeom prst="rect">
            <a:avLst/>
          </a:prstGeom>
        </p:spPr>
      </p:pic>
      <p:sp>
        <p:nvSpPr>
          <p:cNvPr id="7" name="object 7" descr="$PPTXTitle">
            <a:extLst>
              <a:ext uri="{FF2B5EF4-FFF2-40B4-BE49-F238E27FC236}">
                <a16:creationId xmlns:a16="http://schemas.microsoft.com/office/drawing/2014/main" id="{BD33E430-7F78-7A4F-AE0F-9DA90CEA63E8}"/>
              </a:ext>
            </a:extLst>
          </p:cNvPr>
          <p:cNvSpPr txBox="1">
            <a:spLocks noGrp="1"/>
          </p:cNvSpPr>
          <p:nvPr>
            <p:ph type="title"/>
          </p:nvPr>
        </p:nvSpPr>
        <p:spPr>
          <a:xfrm>
            <a:off x="4648200" y="164611"/>
            <a:ext cx="3046095" cy="437515"/>
          </a:xfrm>
          <a:prstGeom prst="rect">
            <a:avLst/>
          </a:prstGeom>
        </p:spPr>
        <p:txBody>
          <a:bodyPr vert="horz" wrap="square" lIns="0" tIns="12700" rIns="0" bIns="0" rtlCol="0">
            <a:spAutoFit/>
          </a:bodyPr>
          <a:lstStyle/>
          <a:p>
            <a:pPr marL="12700">
              <a:lnSpc>
                <a:spcPct val="100000"/>
              </a:lnSpc>
              <a:spcBef>
                <a:spcPts val="100"/>
              </a:spcBef>
            </a:pPr>
            <a:r>
              <a:rPr lang="en-IN" dirty="0"/>
              <a:t>Velocity</a:t>
            </a:r>
            <a:r>
              <a:rPr lang="en-IN" spc="380" dirty="0"/>
              <a:t> </a:t>
            </a:r>
            <a:r>
              <a:rPr lang="en-IN" spc="-10" dirty="0"/>
              <a:t>Engineering</a:t>
            </a:r>
            <a:endParaRPr spc="-10" dirty="0"/>
          </a:p>
        </p:txBody>
      </p:sp>
      <p:grpSp>
        <p:nvGrpSpPr>
          <p:cNvPr id="8" name="object 8">
            <a:extLst>
              <a:ext uri="{FF2B5EF4-FFF2-40B4-BE49-F238E27FC236}">
                <a16:creationId xmlns:a16="http://schemas.microsoft.com/office/drawing/2014/main" id="{0C6ACDC8-2F65-32F7-2E09-04443EB1926B}"/>
              </a:ext>
            </a:extLst>
          </p:cNvPr>
          <p:cNvGrpSpPr/>
          <p:nvPr/>
        </p:nvGrpSpPr>
        <p:grpSpPr>
          <a:xfrm>
            <a:off x="0" y="134112"/>
            <a:ext cx="12161520" cy="425450"/>
            <a:chOff x="0" y="134112"/>
            <a:chExt cx="12161520" cy="425450"/>
          </a:xfrm>
        </p:grpSpPr>
        <p:pic>
          <p:nvPicPr>
            <p:cNvPr id="9" name="object 9">
              <a:extLst>
                <a:ext uri="{FF2B5EF4-FFF2-40B4-BE49-F238E27FC236}">
                  <a16:creationId xmlns:a16="http://schemas.microsoft.com/office/drawing/2014/main" id="{964E2C89-4B71-464F-BAE1-36047ABA4D48}"/>
                </a:ext>
              </a:extLst>
            </p:cNvPr>
            <p:cNvPicPr/>
            <p:nvPr/>
          </p:nvPicPr>
          <p:blipFill>
            <a:blip r:embed="rId3" cstate="print"/>
            <a:stretch>
              <a:fillRect/>
            </a:stretch>
          </p:blipFill>
          <p:spPr>
            <a:xfrm>
              <a:off x="0" y="134112"/>
              <a:ext cx="524256" cy="414528"/>
            </a:xfrm>
            <a:prstGeom prst="rect">
              <a:avLst/>
            </a:prstGeom>
          </p:spPr>
        </p:pic>
        <p:pic>
          <p:nvPicPr>
            <p:cNvPr id="10" name="object 10">
              <a:extLst>
                <a:ext uri="{FF2B5EF4-FFF2-40B4-BE49-F238E27FC236}">
                  <a16:creationId xmlns:a16="http://schemas.microsoft.com/office/drawing/2014/main" id="{8AE7E77D-DB6F-0186-6D25-2C713C6768B1}"/>
                </a:ext>
              </a:extLst>
            </p:cNvPr>
            <p:cNvPicPr/>
            <p:nvPr/>
          </p:nvPicPr>
          <p:blipFill>
            <a:blip r:embed="rId3" cstate="print"/>
            <a:stretch>
              <a:fillRect/>
            </a:stretch>
          </p:blipFill>
          <p:spPr>
            <a:xfrm>
              <a:off x="11638788" y="144780"/>
              <a:ext cx="522731" cy="414528"/>
            </a:xfrm>
            <a:prstGeom prst="rect">
              <a:avLst/>
            </a:prstGeom>
          </p:spPr>
        </p:pic>
      </p:grpSp>
      <p:grpSp>
        <p:nvGrpSpPr>
          <p:cNvPr id="11" name="object 11">
            <a:extLst>
              <a:ext uri="{FF2B5EF4-FFF2-40B4-BE49-F238E27FC236}">
                <a16:creationId xmlns:a16="http://schemas.microsoft.com/office/drawing/2014/main" id="{146F868E-3760-F54D-B25C-20E19A6C31C1}"/>
              </a:ext>
            </a:extLst>
          </p:cNvPr>
          <p:cNvGrpSpPr/>
          <p:nvPr/>
        </p:nvGrpSpPr>
        <p:grpSpPr>
          <a:xfrm>
            <a:off x="0" y="6303264"/>
            <a:ext cx="12192000" cy="425450"/>
            <a:chOff x="0" y="6303264"/>
            <a:chExt cx="12192000" cy="425450"/>
          </a:xfrm>
        </p:grpSpPr>
        <p:pic>
          <p:nvPicPr>
            <p:cNvPr id="12" name="object 12">
              <a:extLst>
                <a:ext uri="{FF2B5EF4-FFF2-40B4-BE49-F238E27FC236}">
                  <a16:creationId xmlns:a16="http://schemas.microsoft.com/office/drawing/2014/main" id="{2D4E7538-98CA-8E4F-90CE-C4AF3B1D4830}"/>
                </a:ext>
              </a:extLst>
            </p:cNvPr>
            <p:cNvPicPr/>
            <p:nvPr/>
          </p:nvPicPr>
          <p:blipFill>
            <a:blip r:embed="rId4" cstate="print"/>
            <a:stretch>
              <a:fillRect/>
            </a:stretch>
          </p:blipFill>
          <p:spPr>
            <a:xfrm>
              <a:off x="4572" y="6333744"/>
              <a:ext cx="12187428" cy="394716"/>
            </a:xfrm>
            <a:prstGeom prst="rect">
              <a:avLst/>
            </a:prstGeom>
          </p:spPr>
        </p:pic>
        <p:pic>
          <p:nvPicPr>
            <p:cNvPr id="13" name="object 13">
              <a:extLst>
                <a:ext uri="{FF2B5EF4-FFF2-40B4-BE49-F238E27FC236}">
                  <a16:creationId xmlns:a16="http://schemas.microsoft.com/office/drawing/2014/main" id="{BA9F032E-7174-7D6E-3B67-DF8F992EDAF8}"/>
                </a:ext>
              </a:extLst>
            </p:cNvPr>
            <p:cNvPicPr/>
            <p:nvPr/>
          </p:nvPicPr>
          <p:blipFill>
            <a:blip r:embed="rId3" cstate="print"/>
            <a:stretch>
              <a:fillRect/>
            </a:stretch>
          </p:blipFill>
          <p:spPr>
            <a:xfrm>
              <a:off x="0" y="6303264"/>
              <a:ext cx="524256" cy="414528"/>
            </a:xfrm>
            <a:prstGeom prst="rect">
              <a:avLst/>
            </a:prstGeom>
          </p:spPr>
        </p:pic>
        <p:pic>
          <p:nvPicPr>
            <p:cNvPr id="14" name="object 14">
              <a:extLst>
                <a:ext uri="{FF2B5EF4-FFF2-40B4-BE49-F238E27FC236}">
                  <a16:creationId xmlns:a16="http://schemas.microsoft.com/office/drawing/2014/main" id="{41485E71-FB86-120A-D111-2CFC1F46E5B4}"/>
                </a:ext>
              </a:extLst>
            </p:cNvPr>
            <p:cNvPicPr/>
            <p:nvPr/>
          </p:nvPicPr>
          <p:blipFill>
            <a:blip r:embed="rId3" cstate="print"/>
            <a:stretch>
              <a:fillRect/>
            </a:stretch>
          </p:blipFill>
          <p:spPr>
            <a:xfrm>
              <a:off x="11638788" y="6313932"/>
              <a:ext cx="522731" cy="414528"/>
            </a:xfrm>
            <a:prstGeom prst="rect">
              <a:avLst/>
            </a:prstGeom>
          </p:spPr>
        </p:pic>
      </p:grpSp>
      <p:sp>
        <p:nvSpPr>
          <p:cNvPr id="6" name="TextBox 5">
            <a:extLst>
              <a:ext uri="{FF2B5EF4-FFF2-40B4-BE49-F238E27FC236}">
                <a16:creationId xmlns:a16="http://schemas.microsoft.com/office/drawing/2014/main" id="{B7112833-FA19-53DC-103D-A5FC6FC359BB}"/>
              </a:ext>
            </a:extLst>
          </p:cNvPr>
          <p:cNvSpPr txBox="1"/>
          <p:nvPr/>
        </p:nvSpPr>
        <p:spPr>
          <a:xfrm>
            <a:off x="232119" y="838200"/>
            <a:ext cx="11820144" cy="4924425"/>
          </a:xfrm>
          <a:prstGeom prst="rect">
            <a:avLst/>
          </a:prstGeom>
          <a:noFill/>
        </p:spPr>
        <p:txBody>
          <a:bodyPr wrap="square">
            <a:spAutoFit/>
          </a:bodyPr>
          <a:lstStyle/>
          <a:p>
            <a:pPr marL="12700">
              <a:lnSpc>
                <a:spcPct val="100000"/>
              </a:lnSpc>
              <a:spcBef>
                <a:spcPts val="1775"/>
              </a:spcBef>
            </a:pPr>
            <a:r>
              <a:rPr lang="en-IN" sz="2000" dirty="0">
                <a:solidFill>
                  <a:srgbClr val="FF0000"/>
                </a:solidFill>
              </a:rPr>
              <a:t>Product Expertise</a:t>
            </a:r>
            <a:r>
              <a:rPr lang="en-US" sz="1200" spc="-25" dirty="0">
                <a:solidFill>
                  <a:srgbClr val="FF0000"/>
                </a:solidFill>
                <a:latin typeface="Calibri"/>
                <a:cs typeface="Calibri"/>
              </a:rPr>
              <a:t>:-</a:t>
            </a:r>
          </a:p>
          <a:p>
            <a:pPr marL="12700">
              <a:lnSpc>
                <a:spcPct val="100000"/>
              </a:lnSpc>
              <a:spcBef>
                <a:spcPts val="1775"/>
              </a:spcBef>
            </a:pPr>
            <a:endParaRPr lang="en-US" sz="1200" spc="-25" dirty="0">
              <a:solidFill>
                <a:srgbClr val="FF0000"/>
              </a:solidFill>
              <a:latin typeface="Calibri"/>
              <a:cs typeface="Calibri"/>
            </a:endParaRPr>
          </a:p>
          <a:p>
            <a:r>
              <a:rPr lang="en-US" sz="2000" b="1" dirty="0">
                <a:latin typeface="Calibri"/>
                <a:cs typeface="Calibri"/>
              </a:rPr>
              <a:t>Expertise in Industry-Specific Fasteners:</a:t>
            </a:r>
          </a:p>
          <a:p>
            <a:r>
              <a:rPr lang="en-US" sz="2000" dirty="0">
                <a:latin typeface="Calibri"/>
                <a:cs typeface="Calibri"/>
              </a:rPr>
              <a:t>At </a:t>
            </a:r>
            <a:r>
              <a:rPr lang="en-US" sz="2000" dirty="0">
                <a:solidFill>
                  <a:srgbClr val="FF0000"/>
                </a:solidFill>
                <a:latin typeface="Calibri"/>
                <a:cs typeface="Calibri"/>
              </a:rPr>
              <a:t>Velocity Engineering</a:t>
            </a:r>
            <a:r>
              <a:rPr lang="en-US" sz="2000" dirty="0">
                <a:latin typeface="Calibri"/>
                <a:cs typeface="Calibri"/>
              </a:rPr>
              <a:t>, we bring immense expertise in the manufacture of a broad range of industry-specific fasteners crafted from both ferrous and non-ferrous metals.</a:t>
            </a:r>
          </a:p>
          <a:p>
            <a:r>
              <a:rPr lang="en-US" sz="2000" dirty="0">
                <a:latin typeface="Calibri"/>
                <a:cs typeface="Calibri"/>
              </a:rPr>
              <a:t>Our product portfolio includes precision-engineered fasteners designed for:</a:t>
            </a:r>
          </a:p>
          <a:p>
            <a:endParaRPr lang="en-US" sz="2000" dirty="0">
              <a:latin typeface="Calibri"/>
              <a:cs typeface="Calibri"/>
            </a:endParaRPr>
          </a:p>
          <a:p>
            <a:pPr marL="342900" indent="-342900">
              <a:buFont typeface="Wingdings" panose="05000000000000000000" pitchFamily="2" charset="2"/>
              <a:buChar char="Ø"/>
            </a:pPr>
            <a:r>
              <a:rPr lang="en-US" sz="2000" b="1" dirty="0">
                <a:latin typeface="Calibri"/>
                <a:cs typeface="Calibri"/>
              </a:rPr>
              <a:t>Electronics &amp; Electricals</a:t>
            </a:r>
          </a:p>
          <a:p>
            <a:endParaRPr lang="en-US" sz="900" b="1" dirty="0">
              <a:latin typeface="Calibri"/>
              <a:cs typeface="Calibri"/>
            </a:endParaRPr>
          </a:p>
          <a:p>
            <a:pPr marL="342900" indent="-342900">
              <a:buFont typeface="Wingdings" panose="05000000000000000000" pitchFamily="2" charset="2"/>
              <a:buChar char="Ø"/>
            </a:pPr>
            <a:r>
              <a:rPr lang="en-US" sz="2000" b="1" dirty="0">
                <a:latin typeface="Calibri"/>
                <a:cs typeface="Calibri"/>
              </a:rPr>
              <a:t>Automotive</a:t>
            </a:r>
          </a:p>
          <a:p>
            <a:endParaRPr lang="en-US" sz="900" b="1" dirty="0">
              <a:latin typeface="Calibri"/>
              <a:cs typeface="Calibri"/>
            </a:endParaRPr>
          </a:p>
          <a:p>
            <a:pPr marL="342900" indent="-342900">
              <a:buFont typeface="Wingdings" panose="05000000000000000000" pitchFamily="2" charset="2"/>
              <a:buChar char="Ø"/>
            </a:pPr>
            <a:r>
              <a:rPr lang="en-US" sz="2000" b="1" dirty="0">
                <a:latin typeface="Calibri"/>
                <a:cs typeface="Calibri"/>
              </a:rPr>
              <a:t>Agricultural Machinery</a:t>
            </a:r>
          </a:p>
          <a:p>
            <a:endParaRPr lang="en-US" sz="900" b="1" dirty="0">
              <a:latin typeface="Calibri"/>
              <a:cs typeface="Calibri"/>
            </a:endParaRPr>
          </a:p>
          <a:p>
            <a:pPr marL="342900" indent="-342900">
              <a:buFont typeface="Wingdings" panose="05000000000000000000" pitchFamily="2" charset="2"/>
              <a:buChar char="Ø"/>
            </a:pPr>
            <a:r>
              <a:rPr lang="en-US" sz="2000" b="1" dirty="0">
                <a:latin typeface="Calibri"/>
                <a:cs typeface="Calibri"/>
              </a:rPr>
              <a:t>Industrial Applications and Many More</a:t>
            </a:r>
          </a:p>
          <a:p>
            <a:endParaRPr lang="en-US" sz="2000" b="1" dirty="0">
              <a:latin typeface="Calibri"/>
              <a:cs typeface="Calibri"/>
            </a:endParaRPr>
          </a:p>
          <a:p>
            <a:r>
              <a:rPr lang="en-US" sz="2000" dirty="0">
                <a:latin typeface="Calibri"/>
                <a:cs typeface="Calibri"/>
              </a:rPr>
              <a:t>Every fastener is manufactured to meet stringent performance standards, ensuring durability, reliability, and seamless integration across diverse industries.</a:t>
            </a:r>
          </a:p>
        </p:txBody>
      </p:sp>
    </p:spTree>
    <p:extLst>
      <p:ext uri="{BB962C8B-B14F-4D97-AF65-F5344CB8AC3E}">
        <p14:creationId xmlns:p14="http://schemas.microsoft.com/office/powerpoint/2010/main" val="1522045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911E5-6434-39E5-F803-E1FE71AE77D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EF5AFA0-C53A-8A9A-9D55-76CE491048C7}"/>
              </a:ext>
            </a:extLst>
          </p:cNvPr>
          <p:cNvSpPr txBox="1"/>
          <p:nvPr/>
        </p:nvSpPr>
        <p:spPr>
          <a:xfrm>
            <a:off x="139737" y="914400"/>
            <a:ext cx="11725910" cy="567463"/>
          </a:xfrm>
          <a:prstGeom prst="rect">
            <a:avLst/>
          </a:prstGeom>
        </p:spPr>
        <p:txBody>
          <a:bodyPr vert="horz" wrap="square" lIns="0" tIns="196215" rIns="0" bIns="0" rtlCol="0">
            <a:spAutoFit/>
          </a:bodyPr>
          <a:lstStyle/>
          <a:p>
            <a:pPr marL="273050" marR="5080" algn="just">
              <a:lnSpc>
                <a:spcPct val="100400"/>
              </a:lnSpc>
              <a:spcBef>
                <a:spcPts val="1435"/>
              </a:spcBef>
            </a:pPr>
            <a:endParaRPr lang="en-US" sz="2400" b="1" dirty="0">
              <a:latin typeface="Calibri"/>
              <a:cs typeface="Calibri"/>
            </a:endParaRPr>
          </a:p>
        </p:txBody>
      </p:sp>
      <p:pic>
        <p:nvPicPr>
          <p:cNvPr id="5" name="object 5">
            <a:extLst>
              <a:ext uri="{FF2B5EF4-FFF2-40B4-BE49-F238E27FC236}">
                <a16:creationId xmlns:a16="http://schemas.microsoft.com/office/drawing/2014/main" id="{5A717CA3-105C-D43A-42A6-8AE87C77D13F}"/>
              </a:ext>
            </a:extLst>
          </p:cNvPr>
          <p:cNvPicPr/>
          <p:nvPr/>
        </p:nvPicPr>
        <p:blipFill>
          <a:blip r:embed="rId2" cstate="print"/>
          <a:stretch>
            <a:fillRect/>
          </a:stretch>
        </p:blipFill>
        <p:spPr>
          <a:xfrm>
            <a:off x="0" y="155448"/>
            <a:ext cx="12192000" cy="393191"/>
          </a:xfrm>
          <a:prstGeom prst="rect">
            <a:avLst/>
          </a:prstGeom>
        </p:spPr>
      </p:pic>
      <p:sp>
        <p:nvSpPr>
          <p:cNvPr id="7" name="object 7" descr="$PPTXTitle">
            <a:extLst>
              <a:ext uri="{FF2B5EF4-FFF2-40B4-BE49-F238E27FC236}">
                <a16:creationId xmlns:a16="http://schemas.microsoft.com/office/drawing/2014/main" id="{91D7770E-B373-6DEB-0838-0175D44C78C2}"/>
              </a:ext>
            </a:extLst>
          </p:cNvPr>
          <p:cNvSpPr txBox="1">
            <a:spLocks noGrp="1"/>
          </p:cNvSpPr>
          <p:nvPr>
            <p:ph type="title"/>
          </p:nvPr>
        </p:nvSpPr>
        <p:spPr>
          <a:xfrm>
            <a:off x="4648200" y="164611"/>
            <a:ext cx="3046095" cy="437515"/>
          </a:xfrm>
          <a:prstGeom prst="rect">
            <a:avLst/>
          </a:prstGeom>
        </p:spPr>
        <p:txBody>
          <a:bodyPr vert="horz" wrap="square" lIns="0" tIns="12700" rIns="0" bIns="0" rtlCol="0">
            <a:spAutoFit/>
          </a:bodyPr>
          <a:lstStyle/>
          <a:p>
            <a:pPr marL="12700">
              <a:lnSpc>
                <a:spcPct val="100000"/>
              </a:lnSpc>
              <a:spcBef>
                <a:spcPts val="100"/>
              </a:spcBef>
            </a:pPr>
            <a:r>
              <a:rPr lang="en-IN" dirty="0"/>
              <a:t>Velocity</a:t>
            </a:r>
            <a:r>
              <a:rPr lang="en-IN" spc="380" dirty="0"/>
              <a:t> </a:t>
            </a:r>
            <a:r>
              <a:rPr lang="en-IN" spc="-10" dirty="0"/>
              <a:t>Engineering</a:t>
            </a:r>
            <a:endParaRPr spc="-10" dirty="0"/>
          </a:p>
        </p:txBody>
      </p:sp>
      <p:grpSp>
        <p:nvGrpSpPr>
          <p:cNvPr id="8" name="object 8">
            <a:extLst>
              <a:ext uri="{FF2B5EF4-FFF2-40B4-BE49-F238E27FC236}">
                <a16:creationId xmlns:a16="http://schemas.microsoft.com/office/drawing/2014/main" id="{5E855E29-02F8-BFD3-F0F3-ED5314043D91}"/>
              </a:ext>
            </a:extLst>
          </p:cNvPr>
          <p:cNvGrpSpPr/>
          <p:nvPr/>
        </p:nvGrpSpPr>
        <p:grpSpPr>
          <a:xfrm>
            <a:off x="0" y="134112"/>
            <a:ext cx="12161520" cy="425450"/>
            <a:chOff x="0" y="134112"/>
            <a:chExt cx="12161520" cy="425450"/>
          </a:xfrm>
        </p:grpSpPr>
        <p:pic>
          <p:nvPicPr>
            <p:cNvPr id="9" name="object 9">
              <a:extLst>
                <a:ext uri="{FF2B5EF4-FFF2-40B4-BE49-F238E27FC236}">
                  <a16:creationId xmlns:a16="http://schemas.microsoft.com/office/drawing/2014/main" id="{1C640928-0AC6-5C9E-CEFD-46FDFD52492D}"/>
                </a:ext>
              </a:extLst>
            </p:cNvPr>
            <p:cNvPicPr/>
            <p:nvPr/>
          </p:nvPicPr>
          <p:blipFill>
            <a:blip r:embed="rId3" cstate="print"/>
            <a:stretch>
              <a:fillRect/>
            </a:stretch>
          </p:blipFill>
          <p:spPr>
            <a:xfrm>
              <a:off x="0" y="134112"/>
              <a:ext cx="524256" cy="414528"/>
            </a:xfrm>
            <a:prstGeom prst="rect">
              <a:avLst/>
            </a:prstGeom>
          </p:spPr>
        </p:pic>
        <p:pic>
          <p:nvPicPr>
            <p:cNvPr id="10" name="object 10">
              <a:extLst>
                <a:ext uri="{FF2B5EF4-FFF2-40B4-BE49-F238E27FC236}">
                  <a16:creationId xmlns:a16="http://schemas.microsoft.com/office/drawing/2014/main" id="{1D44C7DA-2E8E-74C6-5C0E-EE8D894E7875}"/>
                </a:ext>
              </a:extLst>
            </p:cNvPr>
            <p:cNvPicPr/>
            <p:nvPr/>
          </p:nvPicPr>
          <p:blipFill>
            <a:blip r:embed="rId3" cstate="print"/>
            <a:stretch>
              <a:fillRect/>
            </a:stretch>
          </p:blipFill>
          <p:spPr>
            <a:xfrm>
              <a:off x="11638788" y="144780"/>
              <a:ext cx="522731" cy="414528"/>
            </a:xfrm>
            <a:prstGeom prst="rect">
              <a:avLst/>
            </a:prstGeom>
          </p:spPr>
        </p:pic>
      </p:grpSp>
      <p:grpSp>
        <p:nvGrpSpPr>
          <p:cNvPr id="11" name="object 11">
            <a:extLst>
              <a:ext uri="{FF2B5EF4-FFF2-40B4-BE49-F238E27FC236}">
                <a16:creationId xmlns:a16="http://schemas.microsoft.com/office/drawing/2014/main" id="{752FC699-B24A-13EA-2919-26006BB4EC59}"/>
              </a:ext>
            </a:extLst>
          </p:cNvPr>
          <p:cNvGrpSpPr/>
          <p:nvPr/>
        </p:nvGrpSpPr>
        <p:grpSpPr>
          <a:xfrm>
            <a:off x="0" y="6303264"/>
            <a:ext cx="12192000" cy="425450"/>
            <a:chOff x="0" y="6303264"/>
            <a:chExt cx="12192000" cy="425450"/>
          </a:xfrm>
        </p:grpSpPr>
        <p:pic>
          <p:nvPicPr>
            <p:cNvPr id="12" name="object 12">
              <a:extLst>
                <a:ext uri="{FF2B5EF4-FFF2-40B4-BE49-F238E27FC236}">
                  <a16:creationId xmlns:a16="http://schemas.microsoft.com/office/drawing/2014/main" id="{AF28789B-858C-0074-32E4-DF8E31A6473C}"/>
                </a:ext>
              </a:extLst>
            </p:cNvPr>
            <p:cNvPicPr/>
            <p:nvPr/>
          </p:nvPicPr>
          <p:blipFill>
            <a:blip r:embed="rId4" cstate="print"/>
            <a:stretch>
              <a:fillRect/>
            </a:stretch>
          </p:blipFill>
          <p:spPr>
            <a:xfrm>
              <a:off x="4572" y="6333744"/>
              <a:ext cx="12187428" cy="394716"/>
            </a:xfrm>
            <a:prstGeom prst="rect">
              <a:avLst/>
            </a:prstGeom>
          </p:spPr>
        </p:pic>
        <p:pic>
          <p:nvPicPr>
            <p:cNvPr id="13" name="object 13">
              <a:extLst>
                <a:ext uri="{FF2B5EF4-FFF2-40B4-BE49-F238E27FC236}">
                  <a16:creationId xmlns:a16="http://schemas.microsoft.com/office/drawing/2014/main" id="{D08255D2-1224-6845-0F5C-A9BC9AC7A86D}"/>
                </a:ext>
              </a:extLst>
            </p:cNvPr>
            <p:cNvPicPr/>
            <p:nvPr/>
          </p:nvPicPr>
          <p:blipFill>
            <a:blip r:embed="rId3" cstate="print"/>
            <a:stretch>
              <a:fillRect/>
            </a:stretch>
          </p:blipFill>
          <p:spPr>
            <a:xfrm>
              <a:off x="0" y="6303264"/>
              <a:ext cx="524256" cy="414528"/>
            </a:xfrm>
            <a:prstGeom prst="rect">
              <a:avLst/>
            </a:prstGeom>
          </p:spPr>
        </p:pic>
        <p:pic>
          <p:nvPicPr>
            <p:cNvPr id="14" name="object 14">
              <a:extLst>
                <a:ext uri="{FF2B5EF4-FFF2-40B4-BE49-F238E27FC236}">
                  <a16:creationId xmlns:a16="http://schemas.microsoft.com/office/drawing/2014/main" id="{1669FA65-B98D-A616-0977-6190A1187623}"/>
                </a:ext>
              </a:extLst>
            </p:cNvPr>
            <p:cNvPicPr/>
            <p:nvPr/>
          </p:nvPicPr>
          <p:blipFill>
            <a:blip r:embed="rId3" cstate="print"/>
            <a:stretch>
              <a:fillRect/>
            </a:stretch>
          </p:blipFill>
          <p:spPr>
            <a:xfrm>
              <a:off x="11638788" y="6313932"/>
              <a:ext cx="522731" cy="414528"/>
            </a:xfrm>
            <a:prstGeom prst="rect">
              <a:avLst/>
            </a:prstGeom>
          </p:spPr>
        </p:pic>
      </p:grpSp>
      <p:sp>
        <p:nvSpPr>
          <p:cNvPr id="6" name="TextBox 5">
            <a:extLst>
              <a:ext uri="{FF2B5EF4-FFF2-40B4-BE49-F238E27FC236}">
                <a16:creationId xmlns:a16="http://schemas.microsoft.com/office/drawing/2014/main" id="{77A3F5D5-1950-B14F-0473-64638D389C10}"/>
              </a:ext>
            </a:extLst>
          </p:cNvPr>
          <p:cNvSpPr txBox="1"/>
          <p:nvPr/>
        </p:nvSpPr>
        <p:spPr>
          <a:xfrm>
            <a:off x="232119" y="838200"/>
            <a:ext cx="11820144" cy="5293757"/>
          </a:xfrm>
          <a:prstGeom prst="rect">
            <a:avLst/>
          </a:prstGeom>
          <a:noFill/>
        </p:spPr>
        <p:txBody>
          <a:bodyPr wrap="square">
            <a:spAutoFit/>
          </a:bodyPr>
          <a:lstStyle/>
          <a:p>
            <a:r>
              <a:rPr lang="en-US" dirty="0">
                <a:solidFill>
                  <a:srgbClr val="FF0000"/>
                </a:solidFill>
              </a:rPr>
              <a:t>Our Products:-</a:t>
            </a:r>
          </a:p>
          <a:p>
            <a:r>
              <a:rPr lang="en-US" sz="2000" dirty="0">
                <a:latin typeface="Calibri"/>
                <a:cs typeface="Calibri"/>
              </a:rPr>
              <a:t>At </a:t>
            </a:r>
            <a:r>
              <a:rPr lang="en-US" sz="2000" b="1" dirty="0">
                <a:solidFill>
                  <a:srgbClr val="FF0000"/>
                </a:solidFill>
                <a:latin typeface="Calibri"/>
                <a:cs typeface="Calibri"/>
              </a:rPr>
              <a:t>Velocity Engineering</a:t>
            </a:r>
            <a:r>
              <a:rPr lang="en-US" sz="2000" dirty="0">
                <a:latin typeface="Calibri"/>
                <a:cs typeface="Calibri"/>
              </a:rPr>
              <a:t>, we manufacture a wide range of precision fasteners and components to meet diverse industry needs. Our product portfolio includes:</a:t>
            </a:r>
          </a:p>
          <a:p>
            <a:pPr marL="285750" indent="-285750">
              <a:buFont typeface="Wingdings" panose="05000000000000000000" pitchFamily="2" charset="2"/>
              <a:buChar char="v"/>
            </a:pPr>
            <a:r>
              <a:rPr lang="en-US" sz="2000" b="1" dirty="0">
                <a:latin typeface="Calibri"/>
                <a:cs typeface="Calibri"/>
              </a:rPr>
              <a:t>Screws</a:t>
            </a:r>
          </a:p>
          <a:p>
            <a:pPr marL="285750" lvl="3" indent="-285750">
              <a:buFont typeface="Arial" panose="020B0604020202020204" pitchFamily="34" charset="0"/>
              <a:buChar char="•"/>
            </a:pPr>
            <a:r>
              <a:rPr lang="en-US" sz="2000" dirty="0">
                <a:latin typeface="Calibri"/>
                <a:cs typeface="Calibri"/>
              </a:rPr>
              <a:t>Socket Head Cap Screws</a:t>
            </a:r>
          </a:p>
          <a:p>
            <a:pPr marL="285750" lvl="3" indent="-285750">
              <a:buFont typeface="Arial" panose="020B0604020202020204" pitchFamily="34" charset="0"/>
              <a:buChar char="•"/>
            </a:pPr>
            <a:r>
              <a:rPr lang="en-US" sz="2000" dirty="0">
                <a:latin typeface="Calibri"/>
                <a:cs typeface="Calibri"/>
              </a:rPr>
              <a:t>Hex Head Screws</a:t>
            </a:r>
          </a:p>
          <a:p>
            <a:pPr marL="285750" lvl="3" indent="-285750">
              <a:buFont typeface="Arial" panose="020B0604020202020204" pitchFamily="34" charset="0"/>
              <a:buChar char="•"/>
            </a:pPr>
            <a:r>
              <a:rPr lang="en-US" sz="2000" dirty="0">
                <a:latin typeface="Calibri"/>
                <a:cs typeface="Calibri"/>
              </a:rPr>
              <a:t>Slotted Screws</a:t>
            </a:r>
          </a:p>
          <a:p>
            <a:pPr marL="285750" lvl="3" indent="-285750">
              <a:buFont typeface="Arial" panose="020B0604020202020204" pitchFamily="34" charset="0"/>
              <a:buChar char="•"/>
            </a:pPr>
            <a:r>
              <a:rPr lang="en-US" sz="2000" dirty="0">
                <a:latin typeface="Calibri"/>
                <a:cs typeface="Calibri"/>
              </a:rPr>
              <a:t>Captive Screws</a:t>
            </a:r>
          </a:p>
          <a:p>
            <a:pPr marL="285750" lvl="3" indent="-285750">
              <a:buFont typeface="Arial" panose="020B0604020202020204" pitchFamily="34" charset="0"/>
              <a:buChar char="•"/>
            </a:pPr>
            <a:r>
              <a:rPr lang="en-US" sz="2000" dirty="0">
                <a:latin typeface="Calibri"/>
                <a:cs typeface="Calibri"/>
              </a:rPr>
              <a:t>All Types of CSK Screws</a:t>
            </a:r>
          </a:p>
          <a:p>
            <a:pPr marL="285750" indent="-285750">
              <a:buFont typeface="Wingdings" panose="05000000000000000000" pitchFamily="2" charset="2"/>
              <a:buChar char="v"/>
            </a:pPr>
            <a:r>
              <a:rPr lang="en-US" sz="2000" b="1" dirty="0">
                <a:latin typeface="Calibri"/>
                <a:cs typeface="Calibri"/>
              </a:rPr>
              <a:t>Nuts</a:t>
            </a:r>
          </a:p>
          <a:p>
            <a:pPr marL="285750" lvl="1" indent="-285750">
              <a:buFont typeface="Arial" panose="020B0604020202020204" pitchFamily="34" charset="0"/>
              <a:buChar char="•"/>
            </a:pPr>
            <a:r>
              <a:rPr lang="en-US" sz="2000" dirty="0">
                <a:latin typeface="Calibri"/>
                <a:cs typeface="Calibri"/>
              </a:rPr>
              <a:t>Hex Nuts</a:t>
            </a:r>
          </a:p>
          <a:p>
            <a:pPr marL="285750" lvl="1" indent="-285750">
              <a:buFont typeface="Arial" panose="020B0604020202020204" pitchFamily="34" charset="0"/>
              <a:buChar char="•"/>
            </a:pPr>
            <a:r>
              <a:rPr lang="en-US" sz="2000" dirty="0">
                <a:latin typeface="Calibri"/>
                <a:cs typeface="Calibri"/>
              </a:rPr>
              <a:t>Weld Nuts</a:t>
            </a:r>
          </a:p>
          <a:p>
            <a:pPr marL="285750" lvl="1" indent="-285750">
              <a:buFont typeface="Arial" panose="020B0604020202020204" pitchFamily="34" charset="0"/>
              <a:buChar char="•"/>
            </a:pPr>
            <a:r>
              <a:rPr lang="en-US" sz="2000" dirty="0">
                <a:latin typeface="Calibri"/>
                <a:cs typeface="Calibri"/>
              </a:rPr>
              <a:t>Square Nuts</a:t>
            </a:r>
          </a:p>
          <a:p>
            <a:pPr marL="285750" lvl="1" indent="-285750">
              <a:buFont typeface="Arial" panose="020B0604020202020204" pitchFamily="34" charset="0"/>
              <a:buChar char="•"/>
            </a:pPr>
            <a:r>
              <a:rPr lang="en-US" sz="2000" dirty="0">
                <a:latin typeface="Calibri"/>
                <a:cs typeface="Calibri"/>
              </a:rPr>
              <a:t>Cap Nuts</a:t>
            </a:r>
          </a:p>
          <a:p>
            <a:pPr marL="285750" indent="-285750">
              <a:buFont typeface="Wingdings" panose="05000000000000000000" pitchFamily="2" charset="2"/>
              <a:buChar char="v"/>
            </a:pPr>
            <a:r>
              <a:rPr lang="en-US" sz="2000" b="1" dirty="0">
                <a:latin typeface="Calibri"/>
                <a:cs typeface="Calibri"/>
              </a:rPr>
              <a:t>Washers</a:t>
            </a:r>
          </a:p>
          <a:p>
            <a:pPr marL="285750" lvl="1" indent="-285750">
              <a:buFont typeface="Arial" panose="020B0604020202020204" pitchFamily="34" charset="0"/>
              <a:buChar char="•"/>
            </a:pPr>
            <a:r>
              <a:rPr lang="en-US" sz="2000" dirty="0">
                <a:latin typeface="Calibri"/>
                <a:cs typeface="Calibri"/>
              </a:rPr>
              <a:t>Plain Washers, Conical Washers</a:t>
            </a:r>
          </a:p>
          <a:p>
            <a:pPr marL="285750" lvl="1" indent="-285750">
              <a:buFont typeface="Arial" panose="020B0604020202020204" pitchFamily="34" charset="0"/>
              <a:buChar char="•"/>
            </a:pPr>
            <a:r>
              <a:rPr lang="en-US" sz="2000" dirty="0">
                <a:latin typeface="Calibri"/>
                <a:cs typeface="Calibri"/>
              </a:rPr>
              <a:t>Spring Washers</a:t>
            </a:r>
          </a:p>
        </p:txBody>
      </p:sp>
      <p:grpSp>
        <p:nvGrpSpPr>
          <p:cNvPr id="2" name="object 15">
            <a:extLst>
              <a:ext uri="{FF2B5EF4-FFF2-40B4-BE49-F238E27FC236}">
                <a16:creationId xmlns:a16="http://schemas.microsoft.com/office/drawing/2014/main" id="{A9921927-5ACE-4412-AFBC-C5EAFBD4FF92}"/>
              </a:ext>
            </a:extLst>
          </p:cNvPr>
          <p:cNvGrpSpPr/>
          <p:nvPr/>
        </p:nvGrpSpPr>
        <p:grpSpPr>
          <a:xfrm>
            <a:off x="5257800" y="1905000"/>
            <a:ext cx="6548120" cy="3870960"/>
            <a:chOff x="4888314" y="797414"/>
            <a:chExt cx="6548120" cy="3870960"/>
          </a:xfrm>
        </p:grpSpPr>
        <p:pic>
          <p:nvPicPr>
            <p:cNvPr id="4" name="object 16">
              <a:extLst>
                <a:ext uri="{FF2B5EF4-FFF2-40B4-BE49-F238E27FC236}">
                  <a16:creationId xmlns:a16="http://schemas.microsoft.com/office/drawing/2014/main" id="{53AC464F-D6C1-F95B-E765-5E075368D62C}"/>
                </a:ext>
              </a:extLst>
            </p:cNvPr>
            <p:cNvPicPr/>
            <p:nvPr/>
          </p:nvPicPr>
          <p:blipFill>
            <a:blip r:embed="rId5" cstate="print"/>
            <a:stretch>
              <a:fillRect/>
            </a:stretch>
          </p:blipFill>
          <p:spPr>
            <a:xfrm>
              <a:off x="4888314" y="1011433"/>
              <a:ext cx="2544515" cy="1611641"/>
            </a:xfrm>
            <a:prstGeom prst="rect">
              <a:avLst/>
            </a:prstGeom>
          </p:spPr>
        </p:pic>
        <p:pic>
          <p:nvPicPr>
            <p:cNvPr id="15" name="object 17">
              <a:extLst>
                <a:ext uri="{FF2B5EF4-FFF2-40B4-BE49-F238E27FC236}">
                  <a16:creationId xmlns:a16="http://schemas.microsoft.com/office/drawing/2014/main" id="{D640AA68-A803-5B23-5FFB-D69954BE6E92}"/>
                </a:ext>
              </a:extLst>
            </p:cNvPr>
            <p:cNvPicPr/>
            <p:nvPr/>
          </p:nvPicPr>
          <p:blipFill>
            <a:blip r:embed="rId6" cstate="print"/>
            <a:stretch>
              <a:fillRect/>
            </a:stretch>
          </p:blipFill>
          <p:spPr>
            <a:xfrm>
              <a:off x="8226373" y="797414"/>
              <a:ext cx="3043441" cy="2011853"/>
            </a:xfrm>
            <a:prstGeom prst="rect">
              <a:avLst/>
            </a:prstGeom>
          </p:spPr>
        </p:pic>
        <p:pic>
          <p:nvPicPr>
            <p:cNvPr id="16" name="object 18">
              <a:extLst>
                <a:ext uri="{FF2B5EF4-FFF2-40B4-BE49-F238E27FC236}">
                  <a16:creationId xmlns:a16="http://schemas.microsoft.com/office/drawing/2014/main" id="{2ECC3E1B-D529-A018-75E2-F0840BF35534}"/>
                </a:ext>
              </a:extLst>
            </p:cNvPr>
            <p:cNvPicPr/>
            <p:nvPr/>
          </p:nvPicPr>
          <p:blipFill>
            <a:blip r:embed="rId7" cstate="print"/>
            <a:stretch>
              <a:fillRect/>
            </a:stretch>
          </p:blipFill>
          <p:spPr>
            <a:xfrm>
              <a:off x="8084820" y="2656332"/>
              <a:ext cx="3351276" cy="2011680"/>
            </a:xfrm>
            <a:prstGeom prst="rect">
              <a:avLst/>
            </a:prstGeom>
          </p:spPr>
        </p:pic>
        <p:pic>
          <p:nvPicPr>
            <p:cNvPr id="17" name="object 19">
              <a:extLst>
                <a:ext uri="{FF2B5EF4-FFF2-40B4-BE49-F238E27FC236}">
                  <a16:creationId xmlns:a16="http://schemas.microsoft.com/office/drawing/2014/main" id="{F3B7DE42-3A29-7174-E2BB-118DB8E5A326}"/>
                </a:ext>
              </a:extLst>
            </p:cNvPr>
            <p:cNvPicPr/>
            <p:nvPr/>
          </p:nvPicPr>
          <p:blipFill>
            <a:blip r:embed="rId8" cstate="print"/>
            <a:stretch>
              <a:fillRect/>
            </a:stretch>
          </p:blipFill>
          <p:spPr>
            <a:xfrm>
              <a:off x="5189220" y="2609088"/>
              <a:ext cx="2752344" cy="2058924"/>
            </a:xfrm>
            <a:prstGeom prst="rect">
              <a:avLst/>
            </a:prstGeom>
          </p:spPr>
        </p:pic>
      </p:grpSp>
    </p:spTree>
    <p:extLst>
      <p:ext uri="{BB962C8B-B14F-4D97-AF65-F5344CB8AC3E}">
        <p14:creationId xmlns:p14="http://schemas.microsoft.com/office/powerpoint/2010/main" val="3215800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8C63A-4133-852D-6EFA-F2EE3B835A8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303A91F-4B32-70CD-12C7-70691E4B8788}"/>
              </a:ext>
            </a:extLst>
          </p:cNvPr>
          <p:cNvSpPr txBox="1"/>
          <p:nvPr/>
        </p:nvSpPr>
        <p:spPr>
          <a:xfrm>
            <a:off x="139737" y="914400"/>
            <a:ext cx="11725910" cy="567463"/>
          </a:xfrm>
          <a:prstGeom prst="rect">
            <a:avLst/>
          </a:prstGeom>
        </p:spPr>
        <p:txBody>
          <a:bodyPr vert="horz" wrap="square" lIns="0" tIns="196215" rIns="0" bIns="0" rtlCol="0">
            <a:spAutoFit/>
          </a:bodyPr>
          <a:lstStyle/>
          <a:p>
            <a:pPr marL="273050" marR="5080" algn="just">
              <a:lnSpc>
                <a:spcPct val="100400"/>
              </a:lnSpc>
              <a:spcBef>
                <a:spcPts val="1435"/>
              </a:spcBef>
            </a:pPr>
            <a:endParaRPr lang="en-US" sz="2400" b="1" dirty="0">
              <a:latin typeface="Calibri"/>
              <a:cs typeface="Calibri"/>
            </a:endParaRPr>
          </a:p>
        </p:txBody>
      </p:sp>
      <p:pic>
        <p:nvPicPr>
          <p:cNvPr id="5" name="object 5">
            <a:extLst>
              <a:ext uri="{FF2B5EF4-FFF2-40B4-BE49-F238E27FC236}">
                <a16:creationId xmlns:a16="http://schemas.microsoft.com/office/drawing/2014/main" id="{EAE5EC36-67C9-C560-9E01-BD556AF551DD}"/>
              </a:ext>
            </a:extLst>
          </p:cNvPr>
          <p:cNvPicPr/>
          <p:nvPr/>
        </p:nvPicPr>
        <p:blipFill>
          <a:blip r:embed="rId2" cstate="print"/>
          <a:stretch>
            <a:fillRect/>
          </a:stretch>
        </p:blipFill>
        <p:spPr>
          <a:xfrm>
            <a:off x="0" y="155448"/>
            <a:ext cx="12192000" cy="393191"/>
          </a:xfrm>
          <a:prstGeom prst="rect">
            <a:avLst/>
          </a:prstGeom>
        </p:spPr>
      </p:pic>
      <p:sp>
        <p:nvSpPr>
          <p:cNvPr id="7" name="object 7" descr="$PPTXTitle">
            <a:extLst>
              <a:ext uri="{FF2B5EF4-FFF2-40B4-BE49-F238E27FC236}">
                <a16:creationId xmlns:a16="http://schemas.microsoft.com/office/drawing/2014/main" id="{CCFFE3F3-30FE-876B-CC3D-63120B5DB91A}"/>
              </a:ext>
            </a:extLst>
          </p:cNvPr>
          <p:cNvSpPr txBox="1">
            <a:spLocks noGrp="1"/>
          </p:cNvSpPr>
          <p:nvPr>
            <p:ph type="title"/>
          </p:nvPr>
        </p:nvSpPr>
        <p:spPr>
          <a:xfrm>
            <a:off x="4648200" y="164611"/>
            <a:ext cx="3046095" cy="437515"/>
          </a:xfrm>
          <a:prstGeom prst="rect">
            <a:avLst/>
          </a:prstGeom>
        </p:spPr>
        <p:txBody>
          <a:bodyPr vert="horz" wrap="square" lIns="0" tIns="12700" rIns="0" bIns="0" rtlCol="0">
            <a:spAutoFit/>
          </a:bodyPr>
          <a:lstStyle/>
          <a:p>
            <a:pPr marL="12700">
              <a:lnSpc>
                <a:spcPct val="100000"/>
              </a:lnSpc>
              <a:spcBef>
                <a:spcPts val="100"/>
              </a:spcBef>
            </a:pPr>
            <a:r>
              <a:rPr lang="en-IN" dirty="0"/>
              <a:t>Velocity</a:t>
            </a:r>
            <a:r>
              <a:rPr lang="en-IN" spc="380" dirty="0"/>
              <a:t> </a:t>
            </a:r>
            <a:r>
              <a:rPr lang="en-IN" spc="-10" dirty="0"/>
              <a:t>Engineering</a:t>
            </a:r>
            <a:endParaRPr spc="-10" dirty="0"/>
          </a:p>
        </p:txBody>
      </p:sp>
      <p:grpSp>
        <p:nvGrpSpPr>
          <p:cNvPr id="8" name="object 8">
            <a:extLst>
              <a:ext uri="{FF2B5EF4-FFF2-40B4-BE49-F238E27FC236}">
                <a16:creationId xmlns:a16="http://schemas.microsoft.com/office/drawing/2014/main" id="{D503A87B-D02F-9500-EF0D-75F285C36E4F}"/>
              </a:ext>
            </a:extLst>
          </p:cNvPr>
          <p:cNvGrpSpPr/>
          <p:nvPr/>
        </p:nvGrpSpPr>
        <p:grpSpPr>
          <a:xfrm>
            <a:off x="0" y="134112"/>
            <a:ext cx="12161520" cy="425450"/>
            <a:chOff x="0" y="134112"/>
            <a:chExt cx="12161520" cy="425450"/>
          </a:xfrm>
        </p:grpSpPr>
        <p:pic>
          <p:nvPicPr>
            <p:cNvPr id="9" name="object 9">
              <a:extLst>
                <a:ext uri="{FF2B5EF4-FFF2-40B4-BE49-F238E27FC236}">
                  <a16:creationId xmlns:a16="http://schemas.microsoft.com/office/drawing/2014/main" id="{CB03782F-6742-1D92-08B4-EEE55C8522CF}"/>
                </a:ext>
              </a:extLst>
            </p:cNvPr>
            <p:cNvPicPr/>
            <p:nvPr/>
          </p:nvPicPr>
          <p:blipFill>
            <a:blip r:embed="rId3" cstate="print"/>
            <a:stretch>
              <a:fillRect/>
            </a:stretch>
          </p:blipFill>
          <p:spPr>
            <a:xfrm>
              <a:off x="0" y="134112"/>
              <a:ext cx="524256" cy="414528"/>
            </a:xfrm>
            <a:prstGeom prst="rect">
              <a:avLst/>
            </a:prstGeom>
          </p:spPr>
        </p:pic>
        <p:pic>
          <p:nvPicPr>
            <p:cNvPr id="10" name="object 10">
              <a:extLst>
                <a:ext uri="{FF2B5EF4-FFF2-40B4-BE49-F238E27FC236}">
                  <a16:creationId xmlns:a16="http://schemas.microsoft.com/office/drawing/2014/main" id="{6D64949B-E44E-38EF-3268-D485426C3BF0}"/>
                </a:ext>
              </a:extLst>
            </p:cNvPr>
            <p:cNvPicPr/>
            <p:nvPr/>
          </p:nvPicPr>
          <p:blipFill>
            <a:blip r:embed="rId3" cstate="print"/>
            <a:stretch>
              <a:fillRect/>
            </a:stretch>
          </p:blipFill>
          <p:spPr>
            <a:xfrm>
              <a:off x="11638788" y="144780"/>
              <a:ext cx="522731" cy="414528"/>
            </a:xfrm>
            <a:prstGeom prst="rect">
              <a:avLst/>
            </a:prstGeom>
          </p:spPr>
        </p:pic>
      </p:grpSp>
      <p:grpSp>
        <p:nvGrpSpPr>
          <p:cNvPr id="11" name="object 11">
            <a:extLst>
              <a:ext uri="{FF2B5EF4-FFF2-40B4-BE49-F238E27FC236}">
                <a16:creationId xmlns:a16="http://schemas.microsoft.com/office/drawing/2014/main" id="{4EF2CACD-576A-4B4B-6569-BF55A13070DE}"/>
              </a:ext>
            </a:extLst>
          </p:cNvPr>
          <p:cNvGrpSpPr/>
          <p:nvPr/>
        </p:nvGrpSpPr>
        <p:grpSpPr>
          <a:xfrm>
            <a:off x="0" y="6303264"/>
            <a:ext cx="12192000" cy="425450"/>
            <a:chOff x="0" y="6303264"/>
            <a:chExt cx="12192000" cy="425450"/>
          </a:xfrm>
        </p:grpSpPr>
        <p:pic>
          <p:nvPicPr>
            <p:cNvPr id="12" name="object 12">
              <a:extLst>
                <a:ext uri="{FF2B5EF4-FFF2-40B4-BE49-F238E27FC236}">
                  <a16:creationId xmlns:a16="http://schemas.microsoft.com/office/drawing/2014/main" id="{C8A7479A-8A6E-ED4A-9056-429927ED14F1}"/>
                </a:ext>
              </a:extLst>
            </p:cNvPr>
            <p:cNvPicPr/>
            <p:nvPr/>
          </p:nvPicPr>
          <p:blipFill>
            <a:blip r:embed="rId4" cstate="print"/>
            <a:stretch>
              <a:fillRect/>
            </a:stretch>
          </p:blipFill>
          <p:spPr>
            <a:xfrm>
              <a:off x="4572" y="6333744"/>
              <a:ext cx="12187428" cy="394716"/>
            </a:xfrm>
            <a:prstGeom prst="rect">
              <a:avLst/>
            </a:prstGeom>
          </p:spPr>
        </p:pic>
        <p:pic>
          <p:nvPicPr>
            <p:cNvPr id="13" name="object 13">
              <a:extLst>
                <a:ext uri="{FF2B5EF4-FFF2-40B4-BE49-F238E27FC236}">
                  <a16:creationId xmlns:a16="http://schemas.microsoft.com/office/drawing/2014/main" id="{C086E3A8-F504-58FF-2B5E-C2601D3D999D}"/>
                </a:ext>
              </a:extLst>
            </p:cNvPr>
            <p:cNvPicPr/>
            <p:nvPr/>
          </p:nvPicPr>
          <p:blipFill>
            <a:blip r:embed="rId3" cstate="print"/>
            <a:stretch>
              <a:fillRect/>
            </a:stretch>
          </p:blipFill>
          <p:spPr>
            <a:xfrm>
              <a:off x="0" y="6303264"/>
              <a:ext cx="524256" cy="414528"/>
            </a:xfrm>
            <a:prstGeom prst="rect">
              <a:avLst/>
            </a:prstGeom>
          </p:spPr>
        </p:pic>
        <p:pic>
          <p:nvPicPr>
            <p:cNvPr id="14" name="object 14">
              <a:extLst>
                <a:ext uri="{FF2B5EF4-FFF2-40B4-BE49-F238E27FC236}">
                  <a16:creationId xmlns:a16="http://schemas.microsoft.com/office/drawing/2014/main" id="{F597BB18-33CA-898B-BE28-6DF4EAD177E8}"/>
                </a:ext>
              </a:extLst>
            </p:cNvPr>
            <p:cNvPicPr/>
            <p:nvPr/>
          </p:nvPicPr>
          <p:blipFill>
            <a:blip r:embed="rId3" cstate="print"/>
            <a:stretch>
              <a:fillRect/>
            </a:stretch>
          </p:blipFill>
          <p:spPr>
            <a:xfrm>
              <a:off x="11638788" y="6313932"/>
              <a:ext cx="522731" cy="414528"/>
            </a:xfrm>
            <a:prstGeom prst="rect">
              <a:avLst/>
            </a:prstGeom>
          </p:spPr>
        </p:pic>
      </p:grpSp>
      <p:sp>
        <p:nvSpPr>
          <p:cNvPr id="6" name="TextBox 5">
            <a:extLst>
              <a:ext uri="{FF2B5EF4-FFF2-40B4-BE49-F238E27FC236}">
                <a16:creationId xmlns:a16="http://schemas.microsoft.com/office/drawing/2014/main" id="{E4B1D9AB-6410-2F1A-6178-6D8314FBD186}"/>
              </a:ext>
            </a:extLst>
          </p:cNvPr>
          <p:cNvSpPr txBox="1"/>
          <p:nvPr/>
        </p:nvSpPr>
        <p:spPr>
          <a:xfrm>
            <a:off x="232119" y="838200"/>
            <a:ext cx="11820144" cy="4293483"/>
          </a:xfrm>
          <a:prstGeom prst="rect">
            <a:avLst/>
          </a:prstGeom>
          <a:noFill/>
        </p:spPr>
        <p:txBody>
          <a:bodyPr wrap="square">
            <a:spAutoFit/>
          </a:bodyPr>
          <a:lstStyle/>
          <a:p>
            <a:r>
              <a:rPr lang="en-US" dirty="0">
                <a:solidFill>
                  <a:srgbClr val="FF0000"/>
                </a:solidFill>
              </a:rPr>
              <a:t>Our Products:-</a:t>
            </a:r>
          </a:p>
          <a:p>
            <a:pPr marL="285750" lvl="3" indent="-285750">
              <a:buFont typeface="Wingdings" panose="05000000000000000000" pitchFamily="2" charset="2"/>
              <a:buChar char="v"/>
            </a:pPr>
            <a:r>
              <a:rPr lang="en-US" sz="2000" b="1" dirty="0">
                <a:latin typeface="Calibri"/>
                <a:cs typeface="Calibri"/>
              </a:rPr>
              <a:t>Pins</a:t>
            </a:r>
          </a:p>
          <a:p>
            <a:pPr marL="285750" lvl="3" indent="-285750">
              <a:buFont typeface="Arial" panose="020B0604020202020204" pitchFamily="34" charset="0"/>
              <a:buChar char="•"/>
            </a:pPr>
            <a:r>
              <a:rPr lang="en-US" sz="2000" dirty="0">
                <a:latin typeface="Calibri"/>
                <a:cs typeface="Calibri"/>
              </a:rPr>
              <a:t>Dowel Pins</a:t>
            </a:r>
          </a:p>
          <a:p>
            <a:pPr marL="285750" lvl="3" indent="-285750">
              <a:buFont typeface="Arial" panose="020B0604020202020204" pitchFamily="34" charset="0"/>
              <a:buChar char="•"/>
            </a:pPr>
            <a:r>
              <a:rPr lang="en-US" sz="2000" dirty="0">
                <a:latin typeface="Calibri"/>
                <a:cs typeface="Calibri"/>
              </a:rPr>
              <a:t>Taper Pins</a:t>
            </a:r>
          </a:p>
          <a:p>
            <a:pPr marL="285750" lvl="3" indent="-285750">
              <a:buFont typeface="Arial" panose="020B0604020202020204" pitchFamily="34" charset="0"/>
              <a:buChar char="•"/>
            </a:pPr>
            <a:r>
              <a:rPr lang="en-US" sz="2000" dirty="0">
                <a:latin typeface="Calibri"/>
                <a:cs typeface="Calibri"/>
              </a:rPr>
              <a:t>Threaded Pins (Dowels)</a:t>
            </a:r>
          </a:p>
          <a:p>
            <a:pPr marL="285750" lvl="3" indent="-285750">
              <a:buFont typeface="Arial" panose="020B0604020202020204" pitchFamily="34" charset="0"/>
              <a:buChar char="•"/>
            </a:pPr>
            <a:endParaRPr lang="en-US" sz="2000" dirty="0">
              <a:latin typeface="Calibri"/>
              <a:cs typeface="Calibri"/>
            </a:endParaRPr>
          </a:p>
          <a:p>
            <a:pPr marL="285750" lvl="3" indent="-285750">
              <a:buFont typeface="Wingdings" panose="05000000000000000000" pitchFamily="2" charset="2"/>
              <a:buChar char="v"/>
            </a:pPr>
            <a:r>
              <a:rPr lang="en-US" sz="2000" b="1" dirty="0">
                <a:latin typeface="Calibri"/>
                <a:cs typeface="Calibri"/>
              </a:rPr>
              <a:t>Other Components</a:t>
            </a:r>
          </a:p>
          <a:p>
            <a:pPr marL="285750" lvl="3" indent="-285750">
              <a:buFont typeface="Arial" panose="020B0604020202020204" pitchFamily="34" charset="0"/>
              <a:buChar char="•"/>
            </a:pPr>
            <a:r>
              <a:rPr lang="en-US" sz="2000" dirty="0">
                <a:latin typeface="Calibri"/>
                <a:cs typeface="Calibri"/>
              </a:rPr>
              <a:t>Threaded Rods</a:t>
            </a:r>
          </a:p>
          <a:p>
            <a:pPr marL="285750" lvl="3" indent="-285750">
              <a:buFont typeface="Arial" panose="020B0604020202020204" pitchFamily="34" charset="0"/>
              <a:buChar char="•"/>
            </a:pPr>
            <a:r>
              <a:rPr lang="en-US" sz="2000" dirty="0">
                <a:latin typeface="Calibri"/>
                <a:cs typeface="Calibri"/>
              </a:rPr>
              <a:t>Sheet Metal Components</a:t>
            </a:r>
          </a:p>
          <a:p>
            <a:pPr marL="285750" lvl="3" indent="-285750">
              <a:buFont typeface="Arial" panose="020B0604020202020204" pitchFamily="34" charset="0"/>
              <a:buChar char="•"/>
            </a:pPr>
            <a:r>
              <a:rPr lang="en-US" sz="2000" dirty="0">
                <a:latin typeface="Calibri"/>
                <a:cs typeface="Calibri"/>
              </a:rPr>
              <a:t>Spacers</a:t>
            </a:r>
          </a:p>
          <a:p>
            <a:pPr marL="285750" lvl="3" indent="-285750">
              <a:buFont typeface="Arial" panose="020B0604020202020204" pitchFamily="34" charset="0"/>
              <a:buChar char="•"/>
            </a:pPr>
            <a:r>
              <a:rPr lang="en-US" sz="2000" dirty="0">
                <a:latin typeface="Calibri"/>
                <a:cs typeface="Calibri"/>
              </a:rPr>
              <a:t>Standoffs</a:t>
            </a:r>
          </a:p>
          <a:p>
            <a:pPr marL="285750" lvl="3" indent="-285750">
              <a:buFont typeface="Arial" panose="020B0604020202020204" pitchFamily="34" charset="0"/>
              <a:buChar char="•"/>
            </a:pPr>
            <a:r>
              <a:rPr lang="en-US" sz="2000" b="1" dirty="0">
                <a:highlight>
                  <a:srgbClr val="FFFF00"/>
                </a:highlight>
                <a:latin typeface="Calibri"/>
                <a:cs typeface="Calibri"/>
              </a:rPr>
              <a:t>Customized Parts </a:t>
            </a:r>
            <a:r>
              <a:rPr lang="en-US" b="1" dirty="0">
                <a:highlight>
                  <a:srgbClr val="FFFF00"/>
                </a:highlight>
              </a:rPr>
              <a:t>(as per client specifications)</a:t>
            </a:r>
          </a:p>
          <a:p>
            <a:pPr marL="12700">
              <a:lnSpc>
                <a:spcPct val="100000"/>
              </a:lnSpc>
              <a:spcBef>
                <a:spcPts val="1775"/>
              </a:spcBef>
            </a:pPr>
            <a:endParaRPr lang="en-US" sz="2000" dirty="0">
              <a:latin typeface="Calibri"/>
              <a:cs typeface="Calibri"/>
            </a:endParaRPr>
          </a:p>
        </p:txBody>
      </p:sp>
      <p:pic>
        <p:nvPicPr>
          <p:cNvPr id="18" name="Picture 17">
            <a:extLst>
              <a:ext uri="{FF2B5EF4-FFF2-40B4-BE49-F238E27FC236}">
                <a16:creationId xmlns:a16="http://schemas.microsoft.com/office/drawing/2014/main" id="{43A2E198-2064-AD44-B75F-C5D3858C9EE8}"/>
              </a:ext>
            </a:extLst>
          </p:cNvPr>
          <p:cNvPicPr>
            <a:picLocks noChangeAspect="1"/>
          </p:cNvPicPr>
          <p:nvPr/>
        </p:nvPicPr>
        <p:blipFill>
          <a:blip r:embed="rId5"/>
          <a:stretch>
            <a:fillRect/>
          </a:stretch>
        </p:blipFill>
        <p:spPr>
          <a:xfrm>
            <a:off x="8057388" y="1143000"/>
            <a:ext cx="3581400" cy="2556824"/>
          </a:xfrm>
          <a:prstGeom prst="rect">
            <a:avLst/>
          </a:prstGeom>
        </p:spPr>
      </p:pic>
      <p:pic>
        <p:nvPicPr>
          <p:cNvPr id="4" name="Picture 3">
            <a:extLst>
              <a:ext uri="{FF2B5EF4-FFF2-40B4-BE49-F238E27FC236}">
                <a16:creationId xmlns:a16="http://schemas.microsoft.com/office/drawing/2014/main" id="{DBF41FDF-53DC-E1BD-D4B0-1D80F9968ED3}"/>
              </a:ext>
            </a:extLst>
          </p:cNvPr>
          <p:cNvPicPr>
            <a:picLocks noChangeAspect="1"/>
          </p:cNvPicPr>
          <p:nvPr/>
        </p:nvPicPr>
        <p:blipFill>
          <a:blip r:embed="rId6"/>
          <a:stretch>
            <a:fillRect/>
          </a:stretch>
        </p:blipFill>
        <p:spPr>
          <a:xfrm>
            <a:off x="3322020" y="1194796"/>
            <a:ext cx="4689177" cy="2743211"/>
          </a:xfrm>
          <a:prstGeom prst="rect">
            <a:avLst/>
          </a:prstGeom>
        </p:spPr>
      </p:pic>
    </p:spTree>
    <p:extLst>
      <p:ext uri="{BB962C8B-B14F-4D97-AF65-F5344CB8AC3E}">
        <p14:creationId xmlns:p14="http://schemas.microsoft.com/office/powerpoint/2010/main" val="2185848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BC31C-2290-563E-67C2-90AC1405DB3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18E53C90-73F7-C63A-4D16-AC6467AC0DBE}"/>
              </a:ext>
            </a:extLst>
          </p:cNvPr>
          <p:cNvSpPr txBox="1"/>
          <p:nvPr/>
        </p:nvSpPr>
        <p:spPr>
          <a:xfrm>
            <a:off x="139737" y="914400"/>
            <a:ext cx="11725910" cy="567463"/>
          </a:xfrm>
          <a:prstGeom prst="rect">
            <a:avLst/>
          </a:prstGeom>
        </p:spPr>
        <p:txBody>
          <a:bodyPr vert="horz" wrap="square" lIns="0" tIns="196215" rIns="0" bIns="0" rtlCol="0">
            <a:spAutoFit/>
          </a:bodyPr>
          <a:lstStyle/>
          <a:p>
            <a:pPr marL="273050" marR="5080" algn="just">
              <a:lnSpc>
                <a:spcPct val="100400"/>
              </a:lnSpc>
              <a:spcBef>
                <a:spcPts val="1435"/>
              </a:spcBef>
            </a:pPr>
            <a:endParaRPr lang="en-US" sz="2400" b="1" dirty="0">
              <a:latin typeface="Calibri"/>
              <a:cs typeface="Calibri"/>
            </a:endParaRPr>
          </a:p>
        </p:txBody>
      </p:sp>
      <p:pic>
        <p:nvPicPr>
          <p:cNvPr id="5" name="object 5">
            <a:extLst>
              <a:ext uri="{FF2B5EF4-FFF2-40B4-BE49-F238E27FC236}">
                <a16:creationId xmlns:a16="http://schemas.microsoft.com/office/drawing/2014/main" id="{0529DE3E-0847-FD4A-8D4F-292454FC74AF}"/>
              </a:ext>
            </a:extLst>
          </p:cNvPr>
          <p:cNvPicPr/>
          <p:nvPr/>
        </p:nvPicPr>
        <p:blipFill>
          <a:blip r:embed="rId2" cstate="print"/>
          <a:stretch>
            <a:fillRect/>
          </a:stretch>
        </p:blipFill>
        <p:spPr>
          <a:xfrm>
            <a:off x="0" y="155448"/>
            <a:ext cx="12192000" cy="393191"/>
          </a:xfrm>
          <a:prstGeom prst="rect">
            <a:avLst/>
          </a:prstGeom>
        </p:spPr>
      </p:pic>
      <p:sp>
        <p:nvSpPr>
          <p:cNvPr id="7" name="object 7" descr="$PPTXTitle">
            <a:extLst>
              <a:ext uri="{FF2B5EF4-FFF2-40B4-BE49-F238E27FC236}">
                <a16:creationId xmlns:a16="http://schemas.microsoft.com/office/drawing/2014/main" id="{5B02D686-6880-7AD2-44A0-2CDD8B9172CD}"/>
              </a:ext>
            </a:extLst>
          </p:cNvPr>
          <p:cNvSpPr txBox="1">
            <a:spLocks noGrp="1"/>
          </p:cNvSpPr>
          <p:nvPr>
            <p:ph type="title"/>
          </p:nvPr>
        </p:nvSpPr>
        <p:spPr>
          <a:xfrm>
            <a:off x="4648200" y="164611"/>
            <a:ext cx="3046095" cy="437515"/>
          </a:xfrm>
          <a:prstGeom prst="rect">
            <a:avLst/>
          </a:prstGeom>
        </p:spPr>
        <p:txBody>
          <a:bodyPr vert="horz" wrap="square" lIns="0" tIns="12700" rIns="0" bIns="0" rtlCol="0">
            <a:spAutoFit/>
          </a:bodyPr>
          <a:lstStyle/>
          <a:p>
            <a:pPr marL="12700">
              <a:lnSpc>
                <a:spcPct val="100000"/>
              </a:lnSpc>
              <a:spcBef>
                <a:spcPts val="100"/>
              </a:spcBef>
            </a:pPr>
            <a:r>
              <a:rPr lang="en-IN" dirty="0"/>
              <a:t>Velocity</a:t>
            </a:r>
            <a:r>
              <a:rPr lang="en-IN" spc="380" dirty="0"/>
              <a:t> </a:t>
            </a:r>
            <a:r>
              <a:rPr lang="en-IN" spc="-10" dirty="0"/>
              <a:t>Engineering</a:t>
            </a:r>
            <a:endParaRPr spc="-10" dirty="0"/>
          </a:p>
        </p:txBody>
      </p:sp>
      <p:grpSp>
        <p:nvGrpSpPr>
          <p:cNvPr id="8" name="object 8">
            <a:extLst>
              <a:ext uri="{FF2B5EF4-FFF2-40B4-BE49-F238E27FC236}">
                <a16:creationId xmlns:a16="http://schemas.microsoft.com/office/drawing/2014/main" id="{47C82D38-02DD-9FA8-CF31-0ACAA4164A1A}"/>
              </a:ext>
            </a:extLst>
          </p:cNvPr>
          <p:cNvGrpSpPr/>
          <p:nvPr/>
        </p:nvGrpSpPr>
        <p:grpSpPr>
          <a:xfrm>
            <a:off x="0" y="134112"/>
            <a:ext cx="12161520" cy="425450"/>
            <a:chOff x="0" y="134112"/>
            <a:chExt cx="12161520" cy="425450"/>
          </a:xfrm>
        </p:grpSpPr>
        <p:pic>
          <p:nvPicPr>
            <p:cNvPr id="9" name="object 9">
              <a:extLst>
                <a:ext uri="{FF2B5EF4-FFF2-40B4-BE49-F238E27FC236}">
                  <a16:creationId xmlns:a16="http://schemas.microsoft.com/office/drawing/2014/main" id="{4AD24075-4A78-2006-A19B-F387E6775002}"/>
                </a:ext>
              </a:extLst>
            </p:cNvPr>
            <p:cNvPicPr/>
            <p:nvPr/>
          </p:nvPicPr>
          <p:blipFill>
            <a:blip r:embed="rId3" cstate="print"/>
            <a:stretch>
              <a:fillRect/>
            </a:stretch>
          </p:blipFill>
          <p:spPr>
            <a:xfrm>
              <a:off x="0" y="134112"/>
              <a:ext cx="524256" cy="414528"/>
            </a:xfrm>
            <a:prstGeom prst="rect">
              <a:avLst/>
            </a:prstGeom>
          </p:spPr>
        </p:pic>
        <p:pic>
          <p:nvPicPr>
            <p:cNvPr id="10" name="object 10">
              <a:extLst>
                <a:ext uri="{FF2B5EF4-FFF2-40B4-BE49-F238E27FC236}">
                  <a16:creationId xmlns:a16="http://schemas.microsoft.com/office/drawing/2014/main" id="{62DFE2E4-799A-19FC-730C-28550461603C}"/>
                </a:ext>
              </a:extLst>
            </p:cNvPr>
            <p:cNvPicPr/>
            <p:nvPr/>
          </p:nvPicPr>
          <p:blipFill>
            <a:blip r:embed="rId3" cstate="print"/>
            <a:stretch>
              <a:fillRect/>
            </a:stretch>
          </p:blipFill>
          <p:spPr>
            <a:xfrm>
              <a:off x="11638788" y="144780"/>
              <a:ext cx="522731" cy="414528"/>
            </a:xfrm>
            <a:prstGeom prst="rect">
              <a:avLst/>
            </a:prstGeom>
          </p:spPr>
        </p:pic>
      </p:grpSp>
      <p:grpSp>
        <p:nvGrpSpPr>
          <p:cNvPr id="11" name="object 11">
            <a:extLst>
              <a:ext uri="{FF2B5EF4-FFF2-40B4-BE49-F238E27FC236}">
                <a16:creationId xmlns:a16="http://schemas.microsoft.com/office/drawing/2014/main" id="{8FCACCF8-3E18-18F2-B2B3-A7C400A519DE}"/>
              </a:ext>
            </a:extLst>
          </p:cNvPr>
          <p:cNvGrpSpPr/>
          <p:nvPr/>
        </p:nvGrpSpPr>
        <p:grpSpPr>
          <a:xfrm>
            <a:off x="0" y="6303264"/>
            <a:ext cx="12192000" cy="425450"/>
            <a:chOff x="0" y="6303264"/>
            <a:chExt cx="12192000" cy="425450"/>
          </a:xfrm>
        </p:grpSpPr>
        <p:pic>
          <p:nvPicPr>
            <p:cNvPr id="12" name="object 12">
              <a:extLst>
                <a:ext uri="{FF2B5EF4-FFF2-40B4-BE49-F238E27FC236}">
                  <a16:creationId xmlns:a16="http://schemas.microsoft.com/office/drawing/2014/main" id="{B047EC57-A1ED-DB4E-B91D-C33C02649928}"/>
                </a:ext>
              </a:extLst>
            </p:cNvPr>
            <p:cNvPicPr/>
            <p:nvPr/>
          </p:nvPicPr>
          <p:blipFill>
            <a:blip r:embed="rId4" cstate="print"/>
            <a:stretch>
              <a:fillRect/>
            </a:stretch>
          </p:blipFill>
          <p:spPr>
            <a:xfrm>
              <a:off x="4572" y="6333744"/>
              <a:ext cx="12187428" cy="394716"/>
            </a:xfrm>
            <a:prstGeom prst="rect">
              <a:avLst/>
            </a:prstGeom>
          </p:spPr>
        </p:pic>
        <p:pic>
          <p:nvPicPr>
            <p:cNvPr id="13" name="object 13">
              <a:extLst>
                <a:ext uri="{FF2B5EF4-FFF2-40B4-BE49-F238E27FC236}">
                  <a16:creationId xmlns:a16="http://schemas.microsoft.com/office/drawing/2014/main" id="{DC4F45C5-A4FF-89AB-53CF-7E051F02B7A1}"/>
                </a:ext>
              </a:extLst>
            </p:cNvPr>
            <p:cNvPicPr/>
            <p:nvPr/>
          </p:nvPicPr>
          <p:blipFill>
            <a:blip r:embed="rId3" cstate="print"/>
            <a:stretch>
              <a:fillRect/>
            </a:stretch>
          </p:blipFill>
          <p:spPr>
            <a:xfrm>
              <a:off x="0" y="6303264"/>
              <a:ext cx="524256" cy="414528"/>
            </a:xfrm>
            <a:prstGeom prst="rect">
              <a:avLst/>
            </a:prstGeom>
          </p:spPr>
        </p:pic>
        <p:pic>
          <p:nvPicPr>
            <p:cNvPr id="14" name="object 14">
              <a:extLst>
                <a:ext uri="{FF2B5EF4-FFF2-40B4-BE49-F238E27FC236}">
                  <a16:creationId xmlns:a16="http://schemas.microsoft.com/office/drawing/2014/main" id="{BD31AD33-F748-B946-C7EB-B0FBA4B5F1A3}"/>
                </a:ext>
              </a:extLst>
            </p:cNvPr>
            <p:cNvPicPr/>
            <p:nvPr/>
          </p:nvPicPr>
          <p:blipFill>
            <a:blip r:embed="rId3" cstate="print"/>
            <a:stretch>
              <a:fillRect/>
            </a:stretch>
          </p:blipFill>
          <p:spPr>
            <a:xfrm>
              <a:off x="11638788" y="6313932"/>
              <a:ext cx="522731" cy="414528"/>
            </a:xfrm>
            <a:prstGeom prst="rect">
              <a:avLst/>
            </a:prstGeom>
          </p:spPr>
        </p:pic>
      </p:grpSp>
      <p:sp>
        <p:nvSpPr>
          <p:cNvPr id="6" name="TextBox 5">
            <a:extLst>
              <a:ext uri="{FF2B5EF4-FFF2-40B4-BE49-F238E27FC236}">
                <a16:creationId xmlns:a16="http://schemas.microsoft.com/office/drawing/2014/main" id="{D838289D-6CDC-DC4F-83AC-A7E79A47F6E0}"/>
              </a:ext>
            </a:extLst>
          </p:cNvPr>
          <p:cNvSpPr txBox="1"/>
          <p:nvPr/>
        </p:nvSpPr>
        <p:spPr>
          <a:xfrm>
            <a:off x="262128" y="853315"/>
            <a:ext cx="9750081" cy="1184940"/>
          </a:xfrm>
          <a:prstGeom prst="rect">
            <a:avLst/>
          </a:prstGeom>
          <a:noFill/>
        </p:spPr>
        <p:txBody>
          <a:bodyPr wrap="square">
            <a:spAutoFit/>
          </a:bodyPr>
          <a:lstStyle/>
          <a:p>
            <a:r>
              <a:rPr lang="en-US" dirty="0">
                <a:solidFill>
                  <a:srgbClr val="FF0000"/>
                </a:solidFill>
              </a:rPr>
              <a:t>Plants in Pictorial Views:-</a:t>
            </a:r>
          </a:p>
          <a:p>
            <a:pPr lvl="3"/>
            <a:endParaRPr lang="en-US" b="1" dirty="0">
              <a:highlight>
                <a:srgbClr val="FFFF00"/>
              </a:highlight>
            </a:endParaRPr>
          </a:p>
          <a:p>
            <a:pPr marL="12700">
              <a:lnSpc>
                <a:spcPct val="100000"/>
              </a:lnSpc>
              <a:spcBef>
                <a:spcPts val="1775"/>
              </a:spcBef>
            </a:pPr>
            <a:endParaRPr lang="en-US" sz="2000" dirty="0">
              <a:latin typeface="Calibri"/>
              <a:cs typeface="Calibri"/>
            </a:endParaRPr>
          </a:p>
        </p:txBody>
      </p:sp>
      <p:pic>
        <p:nvPicPr>
          <p:cNvPr id="15" name="Picture 14">
            <a:extLst>
              <a:ext uri="{FF2B5EF4-FFF2-40B4-BE49-F238E27FC236}">
                <a16:creationId xmlns:a16="http://schemas.microsoft.com/office/drawing/2014/main" id="{682DA02E-A0EB-C674-4BD7-BFD8035C1873}"/>
              </a:ext>
            </a:extLst>
          </p:cNvPr>
          <p:cNvPicPr>
            <a:picLocks noChangeAspect="1"/>
          </p:cNvPicPr>
          <p:nvPr/>
        </p:nvPicPr>
        <p:blipFill>
          <a:blip r:embed="rId5"/>
          <a:stretch>
            <a:fillRect/>
          </a:stretch>
        </p:blipFill>
        <p:spPr>
          <a:xfrm>
            <a:off x="383387" y="1241327"/>
            <a:ext cx="3395472" cy="2136710"/>
          </a:xfrm>
          <a:prstGeom prst="rect">
            <a:avLst/>
          </a:prstGeom>
        </p:spPr>
      </p:pic>
      <p:pic>
        <p:nvPicPr>
          <p:cNvPr id="20" name="Picture 19">
            <a:extLst>
              <a:ext uri="{FF2B5EF4-FFF2-40B4-BE49-F238E27FC236}">
                <a16:creationId xmlns:a16="http://schemas.microsoft.com/office/drawing/2014/main" id="{2D50738D-0252-55B0-3A87-C58F342C0143}"/>
              </a:ext>
            </a:extLst>
          </p:cNvPr>
          <p:cNvPicPr>
            <a:picLocks noChangeAspect="1"/>
          </p:cNvPicPr>
          <p:nvPr/>
        </p:nvPicPr>
        <p:blipFill>
          <a:blip r:embed="rId6"/>
          <a:stretch>
            <a:fillRect/>
          </a:stretch>
        </p:blipFill>
        <p:spPr>
          <a:xfrm>
            <a:off x="4189588" y="1200849"/>
            <a:ext cx="3524337" cy="2177189"/>
          </a:xfrm>
          <a:prstGeom prst="rect">
            <a:avLst/>
          </a:prstGeom>
        </p:spPr>
      </p:pic>
      <p:pic>
        <p:nvPicPr>
          <p:cNvPr id="23" name="Picture 22">
            <a:extLst>
              <a:ext uri="{FF2B5EF4-FFF2-40B4-BE49-F238E27FC236}">
                <a16:creationId xmlns:a16="http://schemas.microsoft.com/office/drawing/2014/main" id="{9BB11E07-14AD-E210-3D0B-F774F48AD625}"/>
              </a:ext>
            </a:extLst>
          </p:cNvPr>
          <p:cNvPicPr>
            <a:picLocks noChangeAspect="1"/>
          </p:cNvPicPr>
          <p:nvPr/>
        </p:nvPicPr>
        <p:blipFill>
          <a:blip r:embed="rId7"/>
          <a:stretch>
            <a:fillRect/>
          </a:stretch>
        </p:blipFill>
        <p:spPr>
          <a:xfrm>
            <a:off x="8124655" y="1241327"/>
            <a:ext cx="3119062" cy="2136711"/>
          </a:xfrm>
          <a:prstGeom prst="rect">
            <a:avLst/>
          </a:prstGeom>
        </p:spPr>
      </p:pic>
      <p:pic>
        <p:nvPicPr>
          <p:cNvPr id="27" name="Picture 26">
            <a:extLst>
              <a:ext uri="{FF2B5EF4-FFF2-40B4-BE49-F238E27FC236}">
                <a16:creationId xmlns:a16="http://schemas.microsoft.com/office/drawing/2014/main" id="{9F2DC27B-E718-193E-79F9-A7D6D4FCBEA0}"/>
              </a:ext>
            </a:extLst>
          </p:cNvPr>
          <p:cNvPicPr>
            <a:picLocks noChangeAspect="1"/>
          </p:cNvPicPr>
          <p:nvPr/>
        </p:nvPicPr>
        <p:blipFill>
          <a:blip r:embed="rId8"/>
          <a:stretch>
            <a:fillRect/>
          </a:stretch>
        </p:blipFill>
        <p:spPr>
          <a:xfrm>
            <a:off x="390575" y="3528674"/>
            <a:ext cx="3381096" cy="2654433"/>
          </a:xfrm>
          <a:prstGeom prst="rect">
            <a:avLst/>
          </a:prstGeom>
        </p:spPr>
      </p:pic>
      <p:pic>
        <p:nvPicPr>
          <p:cNvPr id="29" name="Picture 28">
            <a:extLst>
              <a:ext uri="{FF2B5EF4-FFF2-40B4-BE49-F238E27FC236}">
                <a16:creationId xmlns:a16="http://schemas.microsoft.com/office/drawing/2014/main" id="{B1AF613D-D248-5157-89A2-BB2A58833852}"/>
              </a:ext>
            </a:extLst>
          </p:cNvPr>
          <p:cNvPicPr>
            <a:picLocks noChangeAspect="1"/>
          </p:cNvPicPr>
          <p:nvPr/>
        </p:nvPicPr>
        <p:blipFill>
          <a:blip r:embed="rId9"/>
          <a:stretch>
            <a:fillRect/>
          </a:stretch>
        </p:blipFill>
        <p:spPr>
          <a:xfrm>
            <a:off x="8124655" y="3513558"/>
            <a:ext cx="3119062" cy="2608952"/>
          </a:xfrm>
          <a:prstGeom prst="rect">
            <a:avLst/>
          </a:prstGeom>
        </p:spPr>
      </p:pic>
      <p:pic>
        <p:nvPicPr>
          <p:cNvPr id="31" name="Picture 30">
            <a:extLst>
              <a:ext uri="{FF2B5EF4-FFF2-40B4-BE49-F238E27FC236}">
                <a16:creationId xmlns:a16="http://schemas.microsoft.com/office/drawing/2014/main" id="{F588A0CC-AC42-842F-8194-0218B0E2625C}"/>
              </a:ext>
            </a:extLst>
          </p:cNvPr>
          <p:cNvPicPr>
            <a:picLocks noChangeAspect="1"/>
          </p:cNvPicPr>
          <p:nvPr/>
        </p:nvPicPr>
        <p:blipFill>
          <a:blip r:embed="rId10"/>
          <a:stretch>
            <a:fillRect/>
          </a:stretch>
        </p:blipFill>
        <p:spPr>
          <a:xfrm>
            <a:off x="4189588" y="3528674"/>
            <a:ext cx="3524337" cy="2654433"/>
          </a:xfrm>
          <a:prstGeom prst="rect">
            <a:avLst/>
          </a:prstGeom>
        </p:spPr>
      </p:pic>
    </p:spTree>
    <p:extLst>
      <p:ext uri="{BB962C8B-B14F-4D97-AF65-F5344CB8AC3E}">
        <p14:creationId xmlns:p14="http://schemas.microsoft.com/office/powerpoint/2010/main" val="2281663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4A806-6E2D-B11B-F435-53E559F79519}"/>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CA8516A-0DB6-3F22-9481-E4C69FF226B7}"/>
              </a:ext>
            </a:extLst>
          </p:cNvPr>
          <p:cNvSpPr txBox="1"/>
          <p:nvPr/>
        </p:nvSpPr>
        <p:spPr>
          <a:xfrm>
            <a:off x="139737" y="914400"/>
            <a:ext cx="11725910" cy="567463"/>
          </a:xfrm>
          <a:prstGeom prst="rect">
            <a:avLst/>
          </a:prstGeom>
        </p:spPr>
        <p:txBody>
          <a:bodyPr vert="horz" wrap="square" lIns="0" tIns="196215" rIns="0" bIns="0" rtlCol="0">
            <a:spAutoFit/>
          </a:bodyPr>
          <a:lstStyle/>
          <a:p>
            <a:pPr marL="273050" marR="5080" algn="just">
              <a:lnSpc>
                <a:spcPct val="100400"/>
              </a:lnSpc>
              <a:spcBef>
                <a:spcPts val="1435"/>
              </a:spcBef>
            </a:pPr>
            <a:endParaRPr lang="en-US" sz="2400" b="1" dirty="0">
              <a:latin typeface="Calibri"/>
              <a:cs typeface="Calibri"/>
            </a:endParaRPr>
          </a:p>
        </p:txBody>
      </p:sp>
      <p:pic>
        <p:nvPicPr>
          <p:cNvPr id="5" name="object 5">
            <a:extLst>
              <a:ext uri="{FF2B5EF4-FFF2-40B4-BE49-F238E27FC236}">
                <a16:creationId xmlns:a16="http://schemas.microsoft.com/office/drawing/2014/main" id="{0BE99F0A-93C9-6832-AAF4-D07D8EB853F3}"/>
              </a:ext>
            </a:extLst>
          </p:cNvPr>
          <p:cNvPicPr/>
          <p:nvPr/>
        </p:nvPicPr>
        <p:blipFill>
          <a:blip r:embed="rId2" cstate="print"/>
          <a:stretch>
            <a:fillRect/>
          </a:stretch>
        </p:blipFill>
        <p:spPr>
          <a:xfrm>
            <a:off x="0" y="155448"/>
            <a:ext cx="12192000" cy="393191"/>
          </a:xfrm>
          <a:prstGeom prst="rect">
            <a:avLst/>
          </a:prstGeom>
        </p:spPr>
      </p:pic>
      <p:sp>
        <p:nvSpPr>
          <p:cNvPr id="7" name="object 7" descr="$PPTXTitle">
            <a:extLst>
              <a:ext uri="{FF2B5EF4-FFF2-40B4-BE49-F238E27FC236}">
                <a16:creationId xmlns:a16="http://schemas.microsoft.com/office/drawing/2014/main" id="{1E29C447-98A0-5581-BC52-ED0237E69043}"/>
              </a:ext>
            </a:extLst>
          </p:cNvPr>
          <p:cNvSpPr txBox="1">
            <a:spLocks noGrp="1"/>
          </p:cNvSpPr>
          <p:nvPr>
            <p:ph type="title"/>
          </p:nvPr>
        </p:nvSpPr>
        <p:spPr>
          <a:xfrm>
            <a:off x="4648200" y="164611"/>
            <a:ext cx="3046095" cy="437515"/>
          </a:xfrm>
          <a:prstGeom prst="rect">
            <a:avLst/>
          </a:prstGeom>
        </p:spPr>
        <p:txBody>
          <a:bodyPr vert="horz" wrap="square" lIns="0" tIns="12700" rIns="0" bIns="0" rtlCol="0">
            <a:spAutoFit/>
          </a:bodyPr>
          <a:lstStyle/>
          <a:p>
            <a:pPr marL="12700">
              <a:lnSpc>
                <a:spcPct val="100000"/>
              </a:lnSpc>
              <a:spcBef>
                <a:spcPts val="100"/>
              </a:spcBef>
            </a:pPr>
            <a:r>
              <a:rPr lang="en-IN" dirty="0"/>
              <a:t>Velocity</a:t>
            </a:r>
            <a:r>
              <a:rPr lang="en-IN" spc="380" dirty="0"/>
              <a:t> </a:t>
            </a:r>
            <a:r>
              <a:rPr lang="en-IN" spc="-10" dirty="0"/>
              <a:t>Engineering</a:t>
            </a:r>
            <a:endParaRPr spc="-10" dirty="0"/>
          </a:p>
        </p:txBody>
      </p:sp>
      <p:grpSp>
        <p:nvGrpSpPr>
          <p:cNvPr id="8" name="object 8">
            <a:extLst>
              <a:ext uri="{FF2B5EF4-FFF2-40B4-BE49-F238E27FC236}">
                <a16:creationId xmlns:a16="http://schemas.microsoft.com/office/drawing/2014/main" id="{33013D18-3FCB-9CE7-DD3F-F3F7F1B7EF76}"/>
              </a:ext>
            </a:extLst>
          </p:cNvPr>
          <p:cNvGrpSpPr/>
          <p:nvPr/>
        </p:nvGrpSpPr>
        <p:grpSpPr>
          <a:xfrm>
            <a:off x="0" y="134112"/>
            <a:ext cx="12161520" cy="425450"/>
            <a:chOff x="0" y="134112"/>
            <a:chExt cx="12161520" cy="425450"/>
          </a:xfrm>
        </p:grpSpPr>
        <p:pic>
          <p:nvPicPr>
            <p:cNvPr id="9" name="object 9">
              <a:extLst>
                <a:ext uri="{FF2B5EF4-FFF2-40B4-BE49-F238E27FC236}">
                  <a16:creationId xmlns:a16="http://schemas.microsoft.com/office/drawing/2014/main" id="{2E4B2E6D-4326-A178-247A-03003B255748}"/>
                </a:ext>
              </a:extLst>
            </p:cNvPr>
            <p:cNvPicPr/>
            <p:nvPr/>
          </p:nvPicPr>
          <p:blipFill>
            <a:blip r:embed="rId3" cstate="print"/>
            <a:stretch>
              <a:fillRect/>
            </a:stretch>
          </p:blipFill>
          <p:spPr>
            <a:xfrm>
              <a:off x="0" y="134112"/>
              <a:ext cx="524256" cy="414528"/>
            </a:xfrm>
            <a:prstGeom prst="rect">
              <a:avLst/>
            </a:prstGeom>
          </p:spPr>
        </p:pic>
        <p:pic>
          <p:nvPicPr>
            <p:cNvPr id="10" name="object 10">
              <a:extLst>
                <a:ext uri="{FF2B5EF4-FFF2-40B4-BE49-F238E27FC236}">
                  <a16:creationId xmlns:a16="http://schemas.microsoft.com/office/drawing/2014/main" id="{ED825588-331E-55A2-07C5-50F3C665B402}"/>
                </a:ext>
              </a:extLst>
            </p:cNvPr>
            <p:cNvPicPr/>
            <p:nvPr/>
          </p:nvPicPr>
          <p:blipFill>
            <a:blip r:embed="rId3" cstate="print"/>
            <a:stretch>
              <a:fillRect/>
            </a:stretch>
          </p:blipFill>
          <p:spPr>
            <a:xfrm>
              <a:off x="11638788" y="144780"/>
              <a:ext cx="522731" cy="414528"/>
            </a:xfrm>
            <a:prstGeom prst="rect">
              <a:avLst/>
            </a:prstGeom>
          </p:spPr>
        </p:pic>
      </p:grpSp>
      <p:grpSp>
        <p:nvGrpSpPr>
          <p:cNvPr id="11" name="object 11">
            <a:extLst>
              <a:ext uri="{FF2B5EF4-FFF2-40B4-BE49-F238E27FC236}">
                <a16:creationId xmlns:a16="http://schemas.microsoft.com/office/drawing/2014/main" id="{2E59A048-149B-95A0-4876-0B210F4501EA}"/>
              </a:ext>
            </a:extLst>
          </p:cNvPr>
          <p:cNvGrpSpPr/>
          <p:nvPr/>
        </p:nvGrpSpPr>
        <p:grpSpPr>
          <a:xfrm>
            <a:off x="0" y="6303264"/>
            <a:ext cx="12192000" cy="425450"/>
            <a:chOff x="0" y="6303264"/>
            <a:chExt cx="12192000" cy="425450"/>
          </a:xfrm>
        </p:grpSpPr>
        <p:pic>
          <p:nvPicPr>
            <p:cNvPr id="12" name="object 12">
              <a:extLst>
                <a:ext uri="{FF2B5EF4-FFF2-40B4-BE49-F238E27FC236}">
                  <a16:creationId xmlns:a16="http://schemas.microsoft.com/office/drawing/2014/main" id="{74E8612A-F8D1-5137-6F4F-5E0F1948243C}"/>
                </a:ext>
              </a:extLst>
            </p:cNvPr>
            <p:cNvPicPr/>
            <p:nvPr/>
          </p:nvPicPr>
          <p:blipFill>
            <a:blip r:embed="rId4" cstate="print"/>
            <a:stretch>
              <a:fillRect/>
            </a:stretch>
          </p:blipFill>
          <p:spPr>
            <a:xfrm>
              <a:off x="4572" y="6333744"/>
              <a:ext cx="12187428" cy="394716"/>
            </a:xfrm>
            <a:prstGeom prst="rect">
              <a:avLst/>
            </a:prstGeom>
          </p:spPr>
        </p:pic>
        <p:pic>
          <p:nvPicPr>
            <p:cNvPr id="13" name="object 13">
              <a:extLst>
                <a:ext uri="{FF2B5EF4-FFF2-40B4-BE49-F238E27FC236}">
                  <a16:creationId xmlns:a16="http://schemas.microsoft.com/office/drawing/2014/main" id="{BBCAE9BB-F64D-BC32-E094-163C4201D059}"/>
                </a:ext>
              </a:extLst>
            </p:cNvPr>
            <p:cNvPicPr/>
            <p:nvPr/>
          </p:nvPicPr>
          <p:blipFill>
            <a:blip r:embed="rId3" cstate="print"/>
            <a:stretch>
              <a:fillRect/>
            </a:stretch>
          </p:blipFill>
          <p:spPr>
            <a:xfrm>
              <a:off x="0" y="6303264"/>
              <a:ext cx="524256" cy="414528"/>
            </a:xfrm>
            <a:prstGeom prst="rect">
              <a:avLst/>
            </a:prstGeom>
          </p:spPr>
        </p:pic>
        <p:pic>
          <p:nvPicPr>
            <p:cNvPr id="14" name="object 14">
              <a:extLst>
                <a:ext uri="{FF2B5EF4-FFF2-40B4-BE49-F238E27FC236}">
                  <a16:creationId xmlns:a16="http://schemas.microsoft.com/office/drawing/2014/main" id="{FCAB7589-5E3E-F582-3698-29857953CAE9}"/>
                </a:ext>
              </a:extLst>
            </p:cNvPr>
            <p:cNvPicPr/>
            <p:nvPr/>
          </p:nvPicPr>
          <p:blipFill>
            <a:blip r:embed="rId3" cstate="print"/>
            <a:stretch>
              <a:fillRect/>
            </a:stretch>
          </p:blipFill>
          <p:spPr>
            <a:xfrm>
              <a:off x="11638788" y="6313932"/>
              <a:ext cx="522731" cy="414528"/>
            </a:xfrm>
            <a:prstGeom prst="rect">
              <a:avLst/>
            </a:prstGeom>
          </p:spPr>
        </p:pic>
      </p:grpSp>
      <p:sp>
        <p:nvSpPr>
          <p:cNvPr id="6" name="TextBox 5">
            <a:extLst>
              <a:ext uri="{FF2B5EF4-FFF2-40B4-BE49-F238E27FC236}">
                <a16:creationId xmlns:a16="http://schemas.microsoft.com/office/drawing/2014/main" id="{79E6079D-98BE-0948-F0DE-0C99D3DA3153}"/>
              </a:ext>
            </a:extLst>
          </p:cNvPr>
          <p:cNvSpPr txBox="1"/>
          <p:nvPr/>
        </p:nvSpPr>
        <p:spPr>
          <a:xfrm>
            <a:off x="232119" y="838200"/>
            <a:ext cx="9750081" cy="1184940"/>
          </a:xfrm>
          <a:prstGeom prst="rect">
            <a:avLst/>
          </a:prstGeom>
          <a:noFill/>
        </p:spPr>
        <p:txBody>
          <a:bodyPr wrap="square">
            <a:spAutoFit/>
          </a:bodyPr>
          <a:lstStyle/>
          <a:p>
            <a:r>
              <a:rPr lang="en-US" dirty="0">
                <a:solidFill>
                  <a:srgbClr val="FF0000"/>
                </a:solidFill>
              </a:rPr>
              <a:t>Plants in Pictorial Views:-</a:t>
            </a:r>
          </a:p>
          <a:p>
            <a:pPr lvl="3"/>
            <a:endParaRPr lang="en-US" b="1" dirty="0">
              <a:highlight>
                <a:srgbClr val="FFFF00"/>
              </a:highlight>
            </a:endParaRPr>
          </a:p>
          <a:p>
            <a:pPr marL="12700">
              <a:lnSpc>
                <a:spcPct val="100000"/>
              </a:lnSpc>
              <a:spcBef>
                <a:spcPts val="1775"/>
              </a:spcBef>
            </a:pPr>
            <a:endParaRPr lang="en-US" sz="2000" dirty="0">
              <a:latin typeface="Calibri"/>
              <a:cs typeface="Calibri"/>
            </a:endParaRPr>
          </a:p>
        </p:txBody>
      </p:sp>
      <p:pic>
        <p:nvPicPr>
          <p:cNvPr id="4" name="Picture 3">
            <a:extLst>
              <a:ext uri="{FF2B5EF4-FFF2-40B4-BE49-F238E27FC236}">
                <a16:creationId xmlns:a16="http://schemas.microsoft.com/office/drawing/2014/main" id="{5393E643-9EC3-48DD-E3A2-8B0714F61264}"/>
              </a:ext>
            </a:extLst>
          </p:cNvPr>
          <p:cNvPicPr>
            <a:picLocks noChangeAspect="1"/>
          </p:cNvPicPr>
          <p:nvPr/>
        </p:nvPicPr>
        <p:blipFill>
          <a:blip r:embed="rId5"/>
          <a:stretch>
            <a:fillRect/>
          </a:stretch>
        </p:blipFill>
        <p:spPr>
          <a:xfrm>
            <a:off x="609600" y="1322101"/>
            <a:ext cx="2971800" cy="2152743"/>
          </a:xfrm>
          <a:prstGeom prst="rect">
            <a:avLst/>
          </a:prstGeom>
        </p:spPr>
      </p:pic>
      <p:pic>
        <p:nvPicPr>
          <p:cNvPr id="16" name="Picture 15">
            <a:extLst>
              <a:ext uri="{FF2B5EF4-FFF2-40B4-BE49-F238E27FC236}">
                <a16:creationId xmlns:a16="http://schemas.microsoft.com/office/drawing/2014/main" id="{71887A22-64A2-D594-D755-E2512436930A}"/>
              </a:ext>
            </a:extLst>
          </p:cNvPr>
          <p:cNvPicPr>
            <a:picLocks noChangeAspect="1"/>
          </p:cNvPicPr>
          <p:nvPr/>
        </p:nvPicPr>
        <p:blipFill>
          <a:blip r:embed="rId6"/>
          <a:stretch>
            <a:fillRect/>
          </a:stretch>
        </p:blipFill>
        <p:spPr>
          <a:xfrm>
            <a:off x="4114800" y="1291808"/>
            <a:ext cx="3207087" cy="2194184"/>
          </a:xfrm>
          <a:prstGeom prst="rect">
            <a:avLst/>
          </a:prstGeom>
        </p:spPr>
      </p:pic>
      <p:pic>
        <p:nvPicPr>
          <p:cNvPr id="19" name="Picture 18">
            <a:extLst>
              <a:ext uri="{FF2B5EF4-FFF2-40B4-BE49-F238E27FC236}">
                <a16:creationId xmlns:a16="http://schemas.microsoft.com/office/drawing/2014/main" id="{D89C8576-A9D8-113B-C757-912EF84125A1}"/>
              </a:ext>
            </a:extLst>
          </p:cNvPr>
          <p:cNvPicPr>
            <a:picLocks noChangeAspect="1"/>
          </p:cNvPicPr>
          <p:nvPr/>
        </p:nvPicPr>
        <p:blipFill>
          <a:blip r:embed="rId7"/>
          <a:stretch>
            <a:fillRect/>
          </a:stretch>
        </p:blipFill>
        <p:spPr>
          <a:xfrm>
            <a:off x="7924800" y="1289684"/>
            <a:ext cx="2895600" cy="2212477"/>
          </a:xfrm>
          <a:prstGeom prst="rect">
            <a:avLst/>
          </a:prstGeom>
        </p:spPr>
      </p:pic>
      <p:pic>
        <p:nvPicPr>
          <p:cNvPr id="22" name="Picture 21">
            <a:extLst>
              <a:ext uri="{FF2B5EF4-FFF2-40B4-BE49-F238E27FC236}">
                <a16:creationId xmlns:a16="http://schemas.microsoft.com/office/drawing/2014/main" id="{8A16892A-0CC5-60AF-D3EC-D74411D0C545}"/>
              </a:ext>
            </a:extLst>
          </p:cNvPr>
          <p:cNvPicPr>
            <a:picLocks noChangeAspect="1"/>
          </p:cNvPicPr>
          <p:nvPr/>
        </p:nvPicPr>
        <p:blipFill>
          <a:blip r:embed="rId8"/>
          <a:stretch>
            <a:fillRect/>
          </a:stretch>
        </p:blipFill>
        <p:spPr>
          <a:xfrm>
            <a:off x="609600" y="3718193"/>
            <a:ext cx="2971800" cy="2273060"/>
          </a:xfrm>
          <a:prstGeom prst="rect">
            <a:avLst/>
          </a:prstGeom>
        </p:spPr>
      </p:pic>
      <p:pic>
        <p:nvPicPr>
          <p:cNvPr id="24" name="Picture 23">
            <a:extLst>
              <a:ext uri="{FF2B5EF4-FFF2-40B4-BE49-F238E27FC236}">
                <a16:creationId xmlns:a16="http://schemas.microsoft.com/office/drawing/2014/main" id="{27BBCF43-6290-0ED5-9944-67137A3224A3}"/>
              </a:ext>
            </a:extLst>
          </p:cNvPr>
          <p:cNvPicPr>
            <a:picLocks noChangeAspect="1"/>
          </p:cNvPicPr>
          <p:nvPr/>
        </p:nvPicPr>
        <p:blipFill>
          <a:blip r:embed="rId9"/>
          <a:stretch>
            <a:fillRect/>
          </a:stretch>
        </p:blipFill>
        <p:spPr>
          <a:xfrm>
            <a:off x="4191000" y="3797164"/>
            <a:ext cx="2070327" cy="2115117"/>
          </a:xfrm>
          <a:prstGeom prst="rect">
            <a:avLst/>
          </a:prstGeom>
        </p:spPr>
      </p:pic>
      <p:sp>
        <p:nvSpPr>
          <p:cNvPr id="26" name="TextBox 25">
            <a:extLst>
              <a:ext uri="{FF2B5EF4-FFF2-40B4-BE49-F238E27FC236}">
                <a16:creationId xmlns:a16="http://schemas.microsoft.com/office/drawing/2014/main" id="{30BF8BCA-AD70-7CC0-7C73-A42212EDC1AE}"/>
              </a:ext>
            </a:extLst>
          </p:cNvPr>
          <p:cNvSpPr txBox="1"/>
          <p:nvPr/>
        </p:nvSpPr>
        <p:spPr>
          <a:xfrm>
            <a:off x="7025748" y="4570742"/>
            <a:ext cx="4573905" cy="1400383"/>
          </a:xfrm>
          <a:prstGeom prst="rect">
            <a:avLst/>
          </a:prstGeom>
          <a:noFill/>
        </p:spPr>
        <p:txBody>
          <a:bodyPr wrap="square">
            <a:spAutoFit/>
          </a:bodyPr>
          <a:lstStyle/>
          <a:p>
            <a:r>
              <a:rPr lang="en-US" sz="3200" b="1" i="1" dirty="0">
                <a:solidFill>
                  <a:schemeClr val="tx1"/>
                </a:solidFill>
              </a:rPr>
              <a:t>Heat Treatment Plant</a:t>
            </a:r>
          </a:p>
          <a:p>
            <a:pPr lvl="3"/>
            <a:endParaRPr lang="en-US" b="1" i="1" dirty="0">
              <a:solidFill>
                <a:schemeClr val="tx1"/>
              </a:solidFill>
              <a:highlight>
                <a:srgbClr val="FFFF00"/>
              </a:highlight>
            </a:endParaRPr>
          </a:p>
          <a:p>
            <a:pPr marL="12700">
              <a:lnSpc>
                <a:spcPct val="100000"/>
              </a:lnSpc>
              <a:spcBef>
                <a:spcPts val="1775"/>
              </a:spcBef>
            </a:pPr>
            <a:endParaRPr lang="en-US" sz="2000" i="1" dirty="0">
              <a:solidFill>
                <a:schemeClr val="tx1"/>
              </a:solidFill>
              <a:latin typeface="Calibri"/>
              <a:cs typeface="Calibri"/>
            </a:endParaRPr>
          </a:p>
        </p:txBody>
      </p:sp>
    </p:spTree>
    <p:extLst>
      <p:ext uri="{BB962C8B-B14F-4D97-AF65-F5344CB8AC3E}">
        <p14:creationId xmlns:p14="http://schemas.microsoft.com/office/powerpoint/2010/main" val="407558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8E0ED-4162-648F-690D-00E674C7DEB6}"/>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18BD547-3BCA-3228-EA5F-F06EA5483981}"/>
              </a:ext>
            </a:extLst>
          </p:cNvPr>
          <p:cNvSpPr txBox="1"/>
          <p:nvPr/>
        </p:nvSpPr>
        <p:spPr>
          <a:xfrm>
            <a:off x="139737" y="914400"/>
            <a:ext cx="11725910" cy="567463"/>
          </a:xfrm>
          <a:prstGeom prst="rect">
            <a:avLst/>
          </a:prstGeom>
        </p:spPr>
        <p:txBody>
          <a:bodyPr vert="horz" wrap="square" lIns="0" tIns="196215" rIns="0" bIns="0" rtlCol="0">
            <a:spAutoFit/>
          </a:bodyPr>
          <a:lstStyle/>
          <a:p>
            <a:pPr marL="273050" marR="5080" algn="just">
              <a:lnSpc>
                <a:spcPct val="100400"/>
              </a:lnSpc>
              <a:spcBef>
                <a:spcPts val="1435"/>
              </a:spcBef>
            </a:pPr>
            <a:endParaRPr lang="en-US" sz="2400" b="1" dirty="0">
              <a:latin typeface="Calibri"/>
              <a:cs typeface="Calibri"/>
            </a:endParaRPr>
          </a:p>
        </p:txBody>
      </p:sp>
      <p:pic>
        <p:nvPicPr>
          <p:cNvPr id="5" name="object 5">
            <a:extLst>
              <a:ext uri="{FF2B5EF4-FFF2-40B4-BE49-F238E27FC236}">
                <a16:creationId xmlns:a16="http://schemas.microsoft.com/office/drawing/2014/main" id="{ACCE5B5A-CD70-32F0-1769-71AA00886A7E}"/>
              </a:ext>
            </a:extLst>
          </p:cNvPr>
          <p:cNvPicPr/>
          <p:nvPr/>
        </p:nvPicPr>
        <p:blipFill>
          <a:blip r:embed="rId2" cstate="print"/>
          <a:stretch>
            <a:fillRect/>
          </a:stretch>
        </p:blipFill>
        <p:spPr>
          <a:xfrm>
            <a:off x="0" y="155448"/>
            <a:ext cx="12192000" cy="393191"/>
          </a:xfrm>
          <a:prstGeom prst="rect">
            <a:avLst/>
          </a:prstGeom>
        </p:spPr>
      </p:pic>
      <p:sp>
        <p:nvSpPr>
          <p:cNvPr id="7" name="object 7" descr="$PPTXTitle">
            <a:extLst>
              <a:ext uri="{FF2B5EF4-FFF2-40B4-BE49-F238E27FC236}">
                <a16:creationId xmlns:a16="http://schemas.microsoft.com/office/drawing/2014/main" id="{D256FB19-D05D-6A23-A273-89CD97974293}"/>
              </a:ext>
            </a:extLst>
          </p:cNvPr>
          <p:cNvSpPr txBox="1">
            <a:spLocks noGrp="1"/>
          </p:cNvSpPr>
          <p:nvPr>
            <p:ph type="title"/>
          </p:nvPr>
        </p:nvSpPr>
        <p:spPr>
          <a:xfrm>
            <a:off x="4648200" y="164611"/>
            <a:ext cx="3046095" cy="437515"/>
          </a:xfrm>
          <a:prstGeom prst="rect">
            <a:avLst/>
          </a:prstGeom>
        </p:spPr>
        <p:txBody>
          <a:bodyPr vert="horz" wrap="square" lIns="0" tIns="12700" rIns="0" bIns="0" rtlCol="0">
            <a:spAutoFit/>
          </a:bodyPr>
          <a:lstStyle/>
          <a:p>
            <a:pPr marL="12700">
              <a:lnSpc>
                <a:spcPct val="100000"/>
              </a:lnSpc>
              <a:spcBef>
                <a:spcPts val="100"/>
              </a:spcBef>
            </a:pPr>
            <a:r>
              <a:rPr lang="en-IN" dirty="0"/>
              <a:t>Velocity</a:t>
            </a:r>
            <a:r>
              <a:rPr lang="en-IN" spc="380" dirty="0"/>
              <a:t> </a:t>
            </a:r>
            <a:r>
              <a:rPr lang="en-IN" spc="-10" dirty="0"/>
              <a:t>Engineering</a:t>
            </a:r>
            <a:endParaRPr spc="-10" dirty="0"/>
          </a:p>
        </p:txBody>
      </p:sp>
      <p:grpSp>
        <p:nvGrpSpPr>
          <p:cNvPr id="8" name="object 8">
            <a:extLst>
              <a:ext uri="{FF2B5EF4-FFF2-40B4-BE49-F238E27FC236}">
                <a16:creationId xmlns:a16="http://schemas.microsoft.com/office/drawing/2014/main" id="{1CBA6C8C-8484-3DB4-E9D9-8855490F04F3}"/>
              </a:ext>
            </a:extLst>
          </p:cNvPr>
          <p:cNvGrpSpPr/>
          <p:nvPr/>
        </p:nvGrpSpPr>
        <p:grpSpPr>
          <a:xfrm>
            <a:off x="0" y="134112"/>
            <a:ext cx="12161520" cy="425450"/>
            <a:chOff x="0" y="134112"/>
            <a:chExt cx="12161520" cy="425450"/>
          </a:xfrm>
        </p:grpSpPr>
        <p:pic>
          <p:nvPicPr>
            <p:cNvPr id="9" name="object 9">
              <a:extLst>
                <a:ext uri="{FF2B5EF4-FFF2-40B4-BE49-F238E27FC236}">
                  <a16:creationId xmlns:a16="http://schemas.microsoft.com/office/drawing/2014/main" id="{1421D6B7-70FA-148C-9495-E43E742DC8A3}"/>
                </a:ext>
              </a:extLst>
            </p:cNvPr>
            <p:cNvPicPr/>
            <p:nvPr/>
          </p:nvPicPr>
          <p:blipFill>
            <a:blip r:embed="rId3" cstate="print"/>
            <a:stretch>
              <a:fillRect/>
            </a:stretch>
          </p:blipFill>
          <p:spPr>
            <a:xfrm>
              <a:off x="0" y="134112"/>
              <a:ext cx="524256" cy="414528"/>
            </a:xfrm>
            <a:prstGeom prst="rect">
              <a:avLst/>
            </a:prstGeom>
          </p:spPr>
        </p:pic>
        <p:pic>
          <p:nvPicPr>
            <p:cNvPr id="10" name="object 10">
              <a:extLst>
                <a:ext uri="{FF2B5EF4-FFF2-40B4-BE49-F238E27FC236}">
                  <a16:creationId xmlns:a16="http://schemas.microsoft.com/office/drawing/2014/main" id="{A09DAAF0-0B5B-8BAF-B358-18E9A6F67253}"/>
                </a:ext>
              </a:extLst>
            </p:cNvPr>
            <p:cNvPicPr/>
            <p:nvPr/>
          </p:nvPicPr>
          <p:blipFill>
            <a:blip r:embed="rId3" cstate="print"/>
            <a:stretch>
              <a:fillRect/>
            </a:stretch>
          </p:blipFill>
          <p:spPr>
            <a:xfrm>
              <a:off x="11638788" y="144780"/>
              <a:ext cx="522731" cy="414528"/>
            </a:xfrm>
            <a:prstGeom prst="rect">
              <a:avLst/>
            </a:prstGeom>
          </p:spPr>
        </p:pic>
      </p:grpSp>
      <p:grpSp>
        <p:nvGrpSpPr>
          <p:cNvPr id="11" name="object 11">
            <a:extLst>
              <a:ext uri="{FF2B5EF4-FFF2-40B4-BE49-F238E27FC236}">
                <a16:creationId xmlns:a16="http://schemas.microsoft.com/office/drawing/2014/main" id="{246F8478-2171-6827-1D02-B073448DA1F0}"/>
              </a:ext>
            </a:extLst>
          </p:cNvPr>
          <p:cNvGrpSpPr/>
          <p:nvPr/>
        </p:nvGrpSpPr>
        <p:grpSpPr>
          <a:xfrm>
            <a:off x="0" y="6303264"/>
            <a:ext cx="12192000" cy="425450"/>
            <a:chOff x="0" y="6303264"/>
            <a:chExt cx="12192000" cy="425450"/>
          </a:xfrm>
        </p:grpSpPr>
        <p:pic>
          <p:nvPicPr>
            <p:cNvPr id="12" name="object 12">
              <a:extLst>
                <a:ext uri="{FF2B5EF4-FFF2-40B4-BE49-F238E27FC236}">
                  <a16:creationId xmlns:a16="http://schemas.microsoft.com/office/drawing/2014/main" id="{840E91E0-660B-64C9-0D12-A35D4BB5520E}"/>
                </a:ext>
              </a:extLst>
            </p:cNvPr>
            <p:cNvPicPr/>
            <p:nvPr/>
          </p:nvPicPr>
          <p:blipFill>
            <a:blip r:embed="rId4" cstate="print"/>
            <a:stretch>
              <a:fillRect/>
            </a:stretch>
          </p:blipFill>
          <p:spPr>
            <a:xfrm>
              <a:off x="4572" y="6333744"/>
              <a:ext cx="12187428" cy="394716"/>
            </a:xfrm>
            <a:prstGeom prst="rect">
              <a:avLst/>
            </a:prstGeom>
          </p:spPr>
        </p:pic>
        <p:pic>
          <p:nvPicPr>
            <p:cNvPr id="13" name="object 13">
              <a:extLst>
                <a:ext uri="{FF2B5EF4-FFF2-40B4-BE49-F238E27FC236}">
                  <a16:creationId xmlns:a16="http://schemas.microsoft.com/office/drawing/2014/main" id="{F119A5EF-19D7-8A1A-0A0D-261A8A5B3BB2}"/>
                </a:ext>
              </a:extLst>
            </p:cNvPr>
            <p:cNvPicPr/>
            <p:nvPr/>
          </p:nvPicPr>
          <p:blipFill>
            <a:blip r:embed="rId3" cstate="print"/>
            <a:stretch>
              <a:fillRect/>
            </a:stretch>
          </p:blipFill>
          <p:spPr>
            <a:xfrm>
              <a:off x="0" y="6303264"/>
              <a:ext cx="524256" cy="414528"/>
            </a:xfrm>
            <a:prstGeom prst="rect">
              <a:avLst/>
            </a:prstGeom>
          </p:spPr>
        </p:pic>
        <p:pic>
          <p:nvPicPr>
            <p:cNvPr id="14" name="object 14">
              <a:extLst>
                <a:ext uri="{FF2B5EF4-FFF2-40B4-BE49-F238E27FC236}">
                  <a16:creationId xmlns:a16="http://schemas.microsoft.com/office/drawing/2014/main" id="{5F3204CF-DBD6-1B82-57ED-FD90DC98416C}"/>
                </a:ext>
              </a:extLst>
            </p:cNvPr>
            <p:cNvPicPr/>
            <p:nvPr/>
          </p:nvPicPr>
          <p:blipFill>
            <a:blip r:embed="rId3" cstate="print"/>
            <a:stretch>
              <a:fillRect/>
            </a:stretch>
          </p:blipFill>
          <p:spPr>
            <a:xfrm>
              <a:off x="11638788" y="6313932"/>
              <a:ext cx="522731" cy="414528"/>
            </a:xfrm>
            <a:prstGeom prst="rect">
              <a:avLst/>
            </a:prstGeom>
          </p:spPr>
        </p:pic>
      </p:grpSp>
      <p:sp>
        <p:nvSpPr>
          <p:cNvPr id="6" name="TextBox 5">
            <a:extLst>
              <a:ext uri="{FF2B5EF4-FFF2-40B4-BE49-F238E27FC236}">
                <a16:creationId xmlns:a16="http://schemas.microsoft.com/office/drawing/2014/main" id="{5824BC9C-5202-8659-C97A-881ECCE9CB70}"/>
              </a:ext>
            </a:extLst>
          </p:cNvPr>
          <p:cNvSpPr txBox="1"/>
          <p:nvPr/>
        </p:nvSpPr>
        <p:spPr>
          <a:xfrm>
            <a:off x="232119" y="838200"/>
            <a:ext cx="9750081" cy="1184940"/>
          </a:xfrm>
          <a:prstGeom prst="rect">
            <a:avLst/>
          </a:prstGeom>
          <a:noFill/>
        </p:spPr>
        <p:txBody>
          <a:bodyPr wrap="square">
            <a:spAutoFit/>
          </a:bodyPr>
          <a:lstStyle/>
          <a:p>
            <a:r>
              <a:rPr lang="en-US" dirty="0">
                <a:solidFill>
                  <a:srgbClr val="FF0000"/>
                </a:solidFill>
              </a:rPr>
              <a:t>Plants in Pictorial Views:-</a:t>
            </a:r>
          </a:p>
          <a:p>
            <a:pPr lvl="3"/>
            <a:endParaRPr lang="en-US" b="1" dirty="0">
              <a:highlight>
                <a:srgbClr val="FFFF00"/>
              </a:highlight>
            </a:endParaRPr>
          </a:p>
          <a:p>
            <a:pPr marL="12700">
              <a:lnSpc>
                <a:spcPct val="100000"/>
              </a:lnSpc>
              <a:spcBef>
                <a:spcPts val="1775"/>
              </a:spcBef>
            </a:pPr>
            <a:endParaRPr lang="en-US" sz="2000" dirty="0">
              <a:latin typeface="Calibri"/>
              <a:cs typeface="Calibri"/>
            </a:endParaRPr>
          </a:p>
        </p:txBody>
      </p:sp>
      <p:sp>
        <p:nvSpPr>
          <p:cNvPr id="26" name="TextBox 25">
            <a:extLst>
              <a:ext uri="{FF2B5EF4-FFF2-40B4-BE49-F238E27FC236}">
                <a16:creationId xmlns:a16="http://schemas.microsoft.com/office/drawing/2014/main" id="{DAE3A154-69A1-1D30-F174-D35FB0D06D82}"/>
              </a:ext>
            </a:extLst>
          </p:cNvPr>
          <p:cNvSpPr txBox="1"/>
          <p:nvPr/>
        </p:nvSpPr>
        <p:spPr>
          <a:xfrm>
            <a:off x="7025748" y="4570742"/>
            <a:ext cx="4573905" cy="1400383"/>
          </a:xfrm>
          <a:prstGeom prst="rect">
            <a:avLst/>
          </a:prstGeom>
          <a:noFill/>
        </p:spPr>
        <p:txBody>
          <a:bodyPr wrap="square">
            <a:spAutoFit/>
          </a:bodyPr>
          <a:lstStyle/>
          <a:p>
            <a:r>
              <a:rPr lang="en-US" sz="3200" b="1" i="1" dirty="0">
                <a:solidFill>
                  <a:schemeClr val="tx1"/>
                </a:solidFill>
              </a:rPr>
              <a:t>Machining Section</a:t>
            </a:r>
          </a:p>
          <a:p>
            <a:pPr lvl="3"/>
            <a:endParaRPr lang="en-US" b="1" i="1" dirty="0">
              <a:solidFill>
                <a:schemeClr val="tx1"/>
              </a:solidFill>
              <a:highlight>
                <a:srgbClr val="FFFF00"/>
              </a:highlight>
            </a:endParaRPr>
          </a:p>
          <a:p>
            <a:pPr marL="12700">
              <a:lnSpc>
                <a:spcPct val="100000"/>
              </a:lnSpc>
              <a:spcBef>
                <a:spcPts val="1775"/>
              </a:spcBef>
            </a:pPr>
            <a:endParaRPr lang="en-US" sz="2000" i="1" dirty="0">
              <a:solidFill>
                <a:schemeClr val="tx1"/>
              </a:solidFill>
              <a:latin typeface="Calibri"/>
              <a:cs typeface="Calibri"/>
            </a:endParaRPr>
          </a:p>
        </p:txBody>
      </p:sp>
      <p:pic>
        <p:nvPicPr>
          <p:cNvPr id="15" name="Picture 14">
            <a:extLst>
              <a:ext uri="{FF2B5EF4-FFF2-40B4-BE49-F238E27FC236}">
                <a16:creationId xmlns:a16="http://schemas.microsoft.com/office/drawing/2014/main" id="{286D647B-BBBE-657D-8A6E-8BD7DE0B0409}"/>
              </a:ext>
            </a:extLst>
          </p:cNvPr>
          <p:cNvPicPr>
            <a:picLocks noChangeAspect="1"/>
          </p:cNvPicPr>
          <p:nvPr/>
        </p:nvPicPr>
        <p:blipFill>
          <a:blip r:embed="rId5"/>
          <a:stretch>
            <a:fillRect/>
          </a:stretch>
        </p:blipFill>
        <p:spPr>
          <a:xfrm>
            <a:off x="609600" y="1276395"/>
            <a:ext cx="2971800" cy="2336415"/>
          </a:xfrm>
          <a:prstGeom prst="rect">
            <a:avLst/>
          </a:prstGeom>
        </p:spPr>
      </p:pic>
      <p:pic>
        <p:nvPicPr>
          <p:cNvPr id="18" name="Picture 17">
            <a:extLst>
              <a:ext uri="{FF2B5EF4-FFF2-40B4-BE49-F238E27FC236}">
                <a16:creationId xmlns:a16="http://schemas.microsoft.com/office/drawing/2014/main" id="{D9025CBF-C69C-B200-49B3-42181E39A0F7}"/>
              </a:ext>
            </a:extLst>
          </p:cNvPr>
          <p:cNvPicPr>
            <a:picLocks noChangeAspect="1"/>
          </p:cNvPicPr>
          <p:nvPr/>
        </p:nvPicPr>
        <p:blipFill>
          <a:blip r:embed="rId6"/>
          <a:stretch>
            <a:fillRect/>
          </a:stretch>
        </p:blipFill>
        <p:spPr>
          <a:xfrm>
            <a:off x="3904266" y="1266331"/>
            <a:ext cx="3152142" cy="2371187"/>
          </a:xfrm>
          <a:prstGeom prst="rect">
            <a:avLst/>
          </a:prstGeom>
        </p:spPr>
      </p:pic>
      <p:pic>
        <p:nvPicPr>
          <p:cNvPr id="21" name="Picture 20">
            <a:extLst>
              <a:ext uri="{FF2B5EF4-FFF2-40B4-BE49-F238E27FC236}">
                <a16:creationId xmlns:a16="http://schemas.microsoft.com/office/drawing/2014/main" id="{4275B207-3D85-C741-B7B6-9F32E6AF99FA}"/>
              </a:ext>
            </a:extLst>
          </p:cNvPr>
          <p:cNvPicPr>
            <a:picLocks noChangeAspect="1"/>
          </p:cNvPicPr>
          <p:nvPr/>
        </p:nvPicPr>
        <p:blipFill>
          <a:blip r:embed="rId7"/>
          <a:stretch>
            <a:fillRect/>
          </a:stretch>
        </p:blipFill>
        <p:spPr>
          <a:xfrm>
            <a:off x="7628802" y="1246202"/>
            <a:ext cx="3295121" cy="2530834"/>
          </a:xfrm>
          <a:prstGeom prst="rect">
            <a:avLst/>
          </a:prstGeom>
        </p:spPr>
      </p:pic>
      <p:pic>
        <p:nvPicPr>
          <p:cNvPr id="25" name="Picture 24">
            <a:extLst>
              <a:ext uri="{FF2B5EF4-FFF2-40B4-BE49-F238E27FC236}">
                <a16:creationId xmlns:a16="http://schemas.microsoft.com/office/drawing/2014/main" id="{9D422998-4DCB-6A8B-5836-9D5E5AFD4DC6}"/>
              </a:ext>
            </a:extLst>
          </p:cNvPr>
          <p:cNvPicPr>
            <a:picLocks noChangeAspect="1"/>
          </p:cNvPicPr>
          <p:nvPr/>
        </p:nvPicPr>
        <p:blipFill>
          <a:blip r:embed="rId8"/>
          <a:stretch>
            <a:fillRect/>
          </a:stretch>
        </p:blipFill>
        <p:spPr>
          <a:xfrm>
            <a:off x="592347" y="3829511"/>
            <a:ext cx="2882386" cy="2336415"/>
          </a:xfrm>
          <a:prstGeom prst="rect">
            <a:avLst/>
          </a:prstGeom>
        </p:spPr>
      </p:pic>
      <p:pic>
        <p:nvPicPr>
          <p:cNvPr id="4" name="Picture 3">
            <a:extLst>
              <a:ext uri="{FF2B5EF4-FFF2-40B4-BE49-F238E27FC236}">
                <a16:creationId xmlns:a16="http://schemas.microsoft.com/office/drawing/2014/main" id="{B77E845A-87E5-83D8-F989-A44E95682E14}"/>
              </a:ext>
            </a:extLst>
          </p:cNvPr>
          <p:cNvPicPr>
            <a:picLocks noChangeAspect="1"/>
          </p:cNvPicPr>
          <p:nvPr/>
        </p:nvPicPr>
        <p:blipFill>
          <a:blip r:embed="rId9"/>
          <a:stretch>
            <a:fillRect/>
          </a:stretch>
        </p:blipFill>
        <p:spPr>
          <a:xfrm>
            <a:off x="4057617" y="3829511"/>
            <a:ext cx="2845439" cy="2220067"/>
          </a:xfrm>
          <a:prstGeom prst="rect">
            <a:avLst/>
          </a:prstGeom>
        </p:spPr>
      </p:pic>
    </p:spTree>
    <p:extLst>
      <p:ext uri="{BB962C8B-B14F-4D97-AF65-F5344CB8AC3E}">
        <p14:creationId xmlns:p14="http://schemas.microsoft.com/office/powerpoint/2010/main" val="394601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6C684-05FD-3E18-8A4D-14CDED691036}"/>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4557C65-7744-62F1-18A0-753C8CEAED67}"/>
              </a:ext>
            </a:extLst>
          </p:cNvPr>
          <p:cNvSpPr txBox="1"/>
          <p:nvPr/>
        </p:nvSpPr>
        <p:spPr>
          <a:xfrm>
            <a:off x="139737" y="914400"/>
            <a:ext cx="11725910" cy="567463"/>
          </a:xfrm>
          <a:prstGeom prst="rect">
            <a:avLst/>
          </a:prstGeom>
        </p:spPr>
        <p:txBody>
          <a:bodyPr vert="horz" wrap="square" lIns="0" tIns="196215" rIns="0" bIns="0" rtlCol="0">
            <a:spAutoFit/>
          </a:bodyPr>
          <a:lstStyle/>
          <a:p>
            <a:pPr marL="273050" marR="5080" algn="just">
              <a:lnSpc>
                <a:spcPct val="100400"/>
              </a:lnSpc>
              <a:spcBef>
                <a:spcPts val="1435"/>
              </a:spcBef>
            </a:pPr>
            <a:endParaRPr lang="en-US" sz="2400" b="1" dirty="0">
              <a:latin typeface="Calibri"/>
              <a:cs typeface="Calibri"/>
            </a:endParaRPr>
          </a:p>
        </p:txBody>
      </p:sp>
      <p:pic>
        <p:nvPicPr>
          <p:cNvPr id="5" name="object 5">
            <a:extLst>
              <a:ext uri="{FF2B5EF4-FFF2-40B4-BE49-F238E27FC236}">
                <a16:creationId xmlns:a16="http://schemas.microsoft.com/office/drawing/2014/main" id="{F4E2B7B2-F565-123B-A365-49D0B848147E}"/>
              </a:ext>
            </a:extLst>
          </p:cNvPr>
          <p:cNvPicPr/>
          <p:nvPr/>
        </p:nvPicPr>
        <p:blipFill>
          <a:blip r:embed="rId2" cstate="print"/>
          <a:stretch>
            <a:fillRect/>
          </a:stretch>
        </p:blipFill>
        <p:spPr>
          <a:xfrm>
            <a:off x="0" y="155448"/>
            <a:ext cx="12192000" cy="393191"/>
          </a:xfrm>
          <a:prstGeom prst="rect">
            <a:avLst/>
          </a:prstGeom>
        </p:spPr>
      </p:pic>
      <p:sp>
        <p:nvSpPr>
          <p:cNvPr id="7" name="object 7" descr="$PPTXTitle">
            <a:extLst>
              <a:ext uri="{FF2B5EF4-FFF2-40B4-BE49-F238E27FC236}">
                <a16:creationId xmlns:a16="http://schemas.microsoft.com/office/drawing/2014/main" id="{2D58EF61-803F-E990-4DEC-A1279EE4C9A2}"/>
              </a:ext>
            </a:extLst>
          </p:cNvPr>
          <p:cNvSpPr txBox="1">
            <a:spLocks noGrp="1"/>
          </p:cNvSpPr>
          <p:nvPr>
            <p:ph type="title"/>
          </p:nvPr>
        </p:nvSpPr>
        <p:spPr>
          <a:xfrm>
            <a:off x="4648200" y="164611"/>
            <a:ext cx="3046095" cy="437515"/>
          </a:xfrm>
          <a:prstGeom prst="rect">
            <a:avLst/>
          </a:prstGeom>
        </p:spPr>
        <p:txBody>
          <a:bodyPr vert="horz" wrap="square" lIns="0" tIns="12700" rIns="0" bIns="0" rtlCol="0">
            <a:spAutoFit/>
          </a:bodyPr>
          <a:lstStyle/>
          <a:p>
            <a:pPr marL="12700">
              <a:lnSpc>
                <a:spcPct val="100000"/>
              </a:lnSpc>
              <a:spcBef>
                <a:spcPts val="100"/>
              </a:spcBef>
            </a:pPr>
            <a:r>
              <a:rPr lang="en-IN" dirty="0"/>
              <a:t>Velocity</a:t>
            </a:r>
            <a:r>
              <a:rPr lang="en-IN" spc="380" dirty="0"/>
              <a:t> </a:t>
            </a:r>
            <a:r>
              <a:rPr lang="en-IN" spc="-10" dirty="0"/>
              <a:t>Engineering</a:t>
            </a:r>
            <a:endParaRPr spc="-10" dirty="0"/>
          </a:p>
        </p:txBody>
      </p:sp>
      <p:grpSp>
        <p:nvGrpSpPr>
          <p:cNvPr id="8" name="object 8">
            <a:extLst>
              <a:ext uri="{FF2B5EF4-FFF2-40B4-BE49-F238E27FC236}">
                <a16:creationId xmlns:a16="http://schemas.microsoft.com/office/drawing/2014/main" id="{BBB367DC-2872-83ED-082C-449A6B78072C}"/>
              </a:ext>
            </a:extLst>
          </p:cNvPr>
          <p:cNvGrpSpPr/>
          <p:nvPr/>
        </p:nvGrpSpPr>
        <p:grpSpPr>
          <a:xfrm>
            <a:off x="0" y="134112"/>
            <a:ext cx="12161520" cy="425450"/>
            <a:chOff x="0" y="134112"/>
            <a:chExt cx="12161520" cy="425450"/>
          </a:xfrm>
        </p:grpSpPr>
        <p:pic>
          <p:nvPicPr>
            <p:cNvPr id="9" name="object 9">
              <a:extLst>
                <a:ext uri="{FF2B5EF4-FFF2-40B4-BE49-F238E27FC236}">
                  <a16:creationId xmlns:a16="http://schemas.microsoft.com/office/drawing/2014/main" id="{57BF426F-793B-C205-09A4-A7EE81FC5097}"/>
                </a:ext>
              </a:extLst>
            </p:cNvPr>
            <p:cNvPicPr/>
            <p:nvPr/>
          </p:nvPicPr>
          <p:blipFill>
            <a:blip r:embed="rId3" cstate="print"/>
            <a:stretch>
              <a:fillRect/>
            </a:stretch>
          </p:blipFill>
          <p:spPr>
            <a:xfrm>
              <a:off x="0" y="134112"/>
              <a:ext cx="524256" cy="414528"/>
            </a:xfrm>
            <a:prstGeom prst="rect">
              <a:avLst/>
            </a:prstGeom>
          </p:spPr>
        </p:pic>
        <p:pic>
          <p:nvPicPr>
            <p:cNvPr id="10" name="object 10">
              <a:extLst>
                <a:ext uri="{FF2B5EF4-FFF2-40B4-BE49-F238E27FC236}">
                  <a16:creationId xmlns:a16="http://schemas.microsoft.com/office/drawing/2014/main" id="{BF9C439D-53F8-3553-C422-E967E19FCD3B}"/>
                </a:ext>
              </a:extLst>
            </p:cNvPr>
            <p:cNvPicPr/>
            <p:nvPr/>
          </p:nvPicPr>
          <p:blipFill>
            <a:blip r:embed="rId3" cstate="print"/>
            <a:stretch>
              <a:fillRect/>
            </a:stretch>
          </p:blipFill>
          <p:spPr>
            <a:xfrm>
              <a:off x="11638788" y="144780"/>
              <a:ext cx="522731" cy="414528"/>
            </a:xfrm>
            <a:prstGeom prst="rect">
              <a:avLst/>
            </a:prstGeom>
          </p:spPr>
        </p:pic>
      </p:grpSp>
      <p:grpSp>
        <p:nvGrpSpPr>
          <p:cNvPr id="11" name="object 11">
            <a:extLst>
              <a:ext uri="{FF2B5EF4-FFF2-40B4-BE49-F238E27FC236}">
                <a16:creationId xmlns:a16="http://schemas.microsoft.com/office/drawing/2014/main" id="{C11A25CF-0A17-22D0-1E3D-0EC22A6C320B}"/>
              </a:ext>
            </a:extLst>
          </p:cNvPr>
          <p:cNvGrpSpPr/>
          <p:nvPr/>
        </p:nvGrpSpPr>
        <p:grpSpPr>
          <a:xfrm>
            <a:off x="0" y="6303264"/>
            <a:ext cx="12192000" cy="425450"/>
            <a:chOff x="0" y="6303264"/>
            <a:chExt cx="12192000" cy="425450"/>
          </a:xfrm>
        </p:grpSpPr>
        <p:pic>
          <p:nvPicPr>
            <p:cNvPr id="12" name="object 12">
              <a:extLst>
                <a:ext uri="{FF2B5EF4-FFF2-40B4-BE49-F238E27FC236}">
                  <a16:creationId xmlns:a16="http://schemas.microsoft.com/office/drawing/2014/main" id="{58577995-55AD-5386-C591-A651AA7D97D3}"/>
                </a:ext>
              </a:extLst>
            </p:cNvPr>
            <p:cNvPicPr/>
            <p:nvPr/>
          </p:nvPicPr>
          <p:blipFill>
            <a:blip r:embed="rId4" cstate="print"/>
            <a:stretch>
              <a:fillRect/>
            </a:stretch>
          </p:blipFill>
          <p:spPr>
            <a:xfrm>
              <a:off x="4572" y="6333744"/>
              <a:ext cx="12187428" cy="394716"/>
            </a:xfrm>
            <a:prstGeom prst="rect">
              <a:avLst/>
            </a:prstGeom>
          </p:spPr>
        </p:pic>
        <p:pic>
          <p:nvPicPr>
            <p:cNvPr id="13" name="object 13">
              <a:extLst>
                <a:ext uri="{FF2B5EF4-FFF2-40B4-BE49-F238E27FC236}">
                  <a16:creationId xmlns:a16="http://schemas.microsoft.com/office/drawing/2014/main" id="{6ECCD628-C3E0-3AFE-D5DD-39D6B4C7C6D7}"/>
                </a:ext>
              </a:extLst>
            </p:cNvPr>
            <p:cNvPicPr/>
            <p:nvPr/>
          </p:nvPicPr>
          <p:blipFill>
            <a:blip r:embed="rId3" cstate="print"/>
            <a:stretch>
              <a:fillRect/>
            </a:stretch>
          </p:blipFill>
          <p:spPr>
            <a:xfrm>
              <a:off x="0" y="6303264"/>
              <a:ext cx="524256" cy="414528"/>
            </a:xfrm>
            <a:prstGeom prst="rect">
              <a:avLst/>
            </a:prstGeom>
          </p:spPr>
        </p:pic>
        <p:pic>
          <p:nvPicPr>
            <p:cNvPr id="14" name="object 14">
              <a:extLst>
                <a:ext uri="{FF2B5EF4-FFF2-40B4-BE49-F238E27FC236}">
                  <a16:creationId xmlns:a16="http://schemas.microsoft.com/office/drawing/2014/main" id="{3C66C3AD-8D7E-0768-A514-8920FEB06868}"/>
                </a:ext>
              </a:extLst>
            </p:cNvPr>
            <p:cNvPicPr/>
            <p:nvPr/>
          </p:nvPicPr>
          <p:blipFill>
            <a:blip r:embed="rId3" cstate="print"/>
            <a:stretch>
              <a:fillRect/>
            </a:stretch>
          </p:blipFill>
          <p:spPr>
            <a:xfrm>
              <a:off x="11638788" y="6313932"/>
              <a:ext cx="522731" cy="414528"/>
            </a:xfrm>
            <a:prstGeom prst="rect">
              <a:avLst/>
            </a:prstGeom>
          </p:spPr>
        </p:pic>
      </p:grpSp>
      <p:pic>
        <p:nvPicPr>
          <p:cNvPr id="2" name="object 12">
            <a:extLst>
              <a:ext uri="{FF2B5EF4-FFF2-40B4-BE49-F238E27FC236}">
                <a16:creationId xmlns:a16="http://schemas.microsoft.com/office/drawing/2014/main" id="{C32D20E6-2EDE-7C9E-2AED-F3300102B7F4}"/>
              </a:ext>
            </a:extLst>
          </p:cNvPr>
          <p:cNvPicPr/>
          <p:nvPr/>
        </p:nvPicPr>
        <p:blipFill>
          <a:blip r:embed="rId5" cstate="print"/>
          <a:stretch>
            <a:fillRect/>
          </a:stretch>
        </p:blipFill>
        <p:spPr>
          <a:xfrm>
            <a:off x="3581400" y="4495800"/>
            <a:ext cx="6006973" cy="1327658"/>
          </a:xfrm>
          <a:prstGeom prst="rect">
            <a:avLst/>
          </a:prstGeom>
        </p:spPr>
      </p:pic>
      <p:sp>
        <p:nvSpPr>
          <p:cNvPr id="15" name="object 11">
            <a:extLst>
              <a:ext uri="{FF2B5EF4-FFF2-40B4-BE49-F238E27FC236}">
                <a16:creationId xmlns:a16="http://schemas.microsoft.com/office/drawing/2014/main" id="{4C606450-1F09-A4B1-E58A-2258139F7CFA}"/>
              </a:ext>
            </a:extLst>
          </p:cNvPr>
          <p:cNvSpPr txBox="1"/>
          <p:nvPr/>
        </p:nvSpPr>
        <p:spPr>
          <a:xfrm>
            <a:off x="4401311" y="1467611"/>
            <a:ext cx="3770629" cy="2209578"/>
          </a:xfrm>
          <a:prstGeom prst="rect">
            <a:avLst/>
          </a:prstGeom>
          <a:ln w="9144">
            <a:solidFill>
              <a:srgbClr val="FF0000"/>
            </a:solidFill>
          </a:ln>
        </p:spPr>
        <p:txBody>
          <a:bodyPr vert="horz" wrap="square" lIns="0" tIns="29209" rIns="0" bIns="0" rtlCol="0">
            <a:spAutoFit/>
          </a:bodyPr>
          <a:lstStyle/>
          <a:p>
            <a:pPr marL="90805" marR="729615">
              <a:lnSpc>
                <a:spcPct val="100000"/>
              </a:lnSpc>
              <a:spcBef>
                <a:spcPts val="229"/>
              </a:spcBef>
            </a:pPr>
            <a:r>
              <a:rPr sz="2000" dirty="0">
                <a:latin typeface="Calibri"/>
                <a:cs typeface="Calibri"/>
              </a:rPr>
              <a:t>For</a:t>
            </a:r>
            <a:r>
              <a:rPr sz="2000" spc="-30" dirty="0">
                <a:latin typeface="Calibri"/>
                <a:cs typeface="Calibri"/>
              </a:rPr>
              <a:t> </a:t>
            </a:r>
            <a:r>
              <a:rPr sz="2000" spc="-10" dirty="0">
                <a:latin typeface="Calibri"/>
                <a:cs typeface="Calibri"/>
              </a:rPr>
              <a:t>Information</a:t>
            </a:r>
            <a:r>
              <a:rPr sz="2000" spc="-25" dirty="0">
                <a:latin typeface="Calibri"/>
                <a:cs typeface="Calibri"/>
              </a:rPr>
              <a:t> </a:t>
            </a:r>
            <a:r>
              <a:rPr sz="2000" dirty="0">
                <a:latin typeface="Calibri"/>
                <a:cs typeface="Calibri"/>
              </a:rPr>
              <a:t>&amp;</a:t>
            </a:r>
            <a:r>
              <a:rPr sz="2000" spc="-25" dirty="0">
                <a:latin typeface="Calibri"/>
                <a:cs typeface="Calibri"/>
              </a:rPr>
              <a:t> </a:t>
            </a:r>
            <a:r>
              <a:rPr sz="2000" dirty="0">
                <a:latin typeface="Calibri"/>
                <a:cs typeface="Calibri"/>
              </a:rPr>
              <a:t>Enquiry</a:t>
            </a:r>
            <a:r>
              <a:rPr sz="2000" spc="-45" dirty="0">
                <a:latin typeface="Calibri"/>
                <a:cs typeface="Calibri"/>
              </a:rPr>
              <a:t> </a:t>
            </a:r>
            <a:r>
              <a:rPr sz="2000" spc="-25" dirty="0">
                <a:latin typeface="Calibri"/>
                <a:cs typeface="Calibri"/>
              </a:rPr>
              <a:t>:-</a:t>
            </a:r>
            <a:r>
              <a:rPr sz="2000" dirty="0">
                <a:latin typeface="Calibri"/>
                <a:cs typeface="Calibri"/>
              </a:rPr>
              <a:t>Mail</a:t>
            </a:r>
            <a:r>
              <a:rPr sz="2000" spc="-20" dirty="0">
                <a:latin typeface="Calibri"/>
                <a:cs typeface="Calibri"/>
              </a:rPr>
              <a:t> </a:t>
            </a:r>
            <a:r>
              <a:rPr sz="2000" dirty="0">
                <a:latin typeface="Calibri"/>
                <a:cs typeface="Calibri"/>
              </a:rPr>
              <a:t>Us</a:t>
            </a:r>
            <a:r>
              <a:rPr sz="2000" spc="-15" dirty="0">
                <a:latin typeface="Calibri"/>
                <a:cs typeface="Calibri"/>
              </a:rPr>
              <a:t> </a:t>
            </a:r>
            <a:r>
              <a:rPr sz="2000" dirty="0">
                <a:latin typeface="Calibri"/>
                <a:cs typeface="Calibri"/>
              </a:rPr>
              <a:t>On</a:t>
            </a:r>
            <a:r>
              <a:rPr sz="2000" spc="-40" dirty="0">
                <a:latin typeface="Calibri"/>
                <a:cs typeface="Calibri"/>
              </a:rPr>
              <a:t> </a:t>
            </a:r>
            <a:r>
              <a:rPr sz="2000" spc="-25" dirty="0">
                <a:latin typeface="Calibri"/>
                <a:cs typeface="Calibri"/>
              </a:rPr>
              <a:t>:-</a:t>
            </a:r>
            <a:endParaRPr lang="en-US" sz="2000" u="sng" spc="-10" dirty="0">
              <a:solidFill>
                <a:srgbClr val="0462C1"/>
              </a:solidFill>
              <a:uFill>
                <a:solidFill>
                  <a:srgbClr val="0462C1"/>
                </a:solidFill>
              </a:uFill>
              <a:latin typeface="Calibri"/>
              <a:cs typeface="Calibri"/>
            </a:endParaRPr>
          </a:p>
          <a:p>
            <a:pPr marL="90805" marR="729615">
              <a:lnSpc>
                <a:spcPct val="100000"/>
              </a:lnSpc>
              <a:spcBef>
                <a:spcPts val="229"/>
              </a:spcBef>
            </a:pPr>
            <a:r>
              <a:rPr lang="en-US" sz="2000" u="sng" spc="-10" dirty="0">
                <a:solidFill>
                  <a:srgbClr val="0462C1"/>
                </a:solidFill>
                <a:uFill>
                  <a:solidFill>
                    <a:srgbClr val="0462C1"/>
                  </a:solidFill>
                </a:uFill>
                <a:latin typeface="Calibri"/>
                <a:cs typeface="Calibri"/>
              </a:rPr>
              <a:t>sales@velocityengg.com</a:t>
            </a:r>
            <a:endParaRPr sz="2000" dirty="0">
              <a:latin typeface="Calibri"/>
              <a:cs typeface="Calibri"/>
            </a:endParaRPr>
          </a:p>
          <a:p>
            <a:pPr marL="90805">
              <a:lnSpc>
                <a:spcPct val="100000"/>
              </a:lnSpc>
              <a:spcBef>
                <a:spcPts val="2400"/>
              </a:spcBef>
            </a:pPr>
            <a:r>
              <a:rPr sz="2000" dirty="0">
                <a:latin typeface="Calibri"/>
                <a:cs typeface="Calibri"/>
              </a:rPr>
              <a:t>Contact</a:t>
            </a:r>
            <a:r>
              <a:rPr sz="2000" spc="-60" dirty="0">
                <a:latin typeface="Calibri"/>
                <a:cs typeface="Calibri"/>
              </a:rPr>
              <a:t> </a:t>
            </a:r>
            <a:r>
              <a:rPr sz="2000" dirty="0">
                <a:latin typeface="Calibri"/>
                <a:cs typeface="Calibri"/>
              </a:rPr>
              <a:t>On</a:t>
            </a:r>
            <a:r>
              <a:rPr sz="2000" spc="-65" dirty="0">
                <a:latin typeface="Calibri"/>
                <a:cs typeface="Calibri"/>
              </a:rPr>
              <a:t> </a:t>
            </a:r>
            <a:r>
              <a:rPr sz="2000" spc="-25" dirty="0">
                <a:latin typeface="Calibri"/>
                <a:cs typeface="Calibri"/>
              </a:rPr>
              <a:t>:-</a:t>
            </a:r>
            <a:endParaRPr sz="2000" dirty="0">
              <a:latin typeface="Calibri"/>
              <a:cs typeface="Calibri"/>
            </a:endParaRPr>
          </a:p>
          <a:p>
            <a:pPr marL="90805" marR="254000">
              <a:lnSpc>
                <a:spcPct val="100000"/>
              </a:lnSpc>
            </a:pPr>
            <a:r>
              <a:rPr lang="en-US" sz="2000" spc="-10" dirty="0">
                <a:latin typeface="Calibri"/>
                <a:cs typeface="Calibri"/>
              </a:rPr>
              <a:t>Deepak Singh </a:t>
            </a:r>
            <a:r>
              <a:rPr sz="2000" dirty="0">
                <a:latin typeface="Calibri"/>
                <a:cs typeface="Calibri"/>
              </a:rPr>
              <a:t>(Sales</a:t>
            </a:r>
            <a:r>
              <a:rPr sz="2000" spc="-25" dirty="0">
                <a:latin typeface="Calibri"/>
                <a:cs typeface="Calibri"/>
              </a:rPr>
              <a:t> </a:t>
            </a:r>
            <a:r>
              <a:rPr sz="2000" spc="-10" dirty="0">
                <a:latin typeface="Calibri"/>
                <a:cs typeface="Calibri"/>
              </a:rPr>
              <a:t>Manager) </a:t>
            </a:r>
            <a:r>
              <a:rPr sz="2000" dirty="0">
                <a:latin typeface="Calibri"/>
                <a:cs typeface="Calibri"/>
              </a:rPr>
              <a:t>Mob.:-</a:t>
            </a:r>
            <a:r>
              <a:rPr sz="2000" spc="-40" dirty="0">
                <a:latin typeface="Calibri"/>
                <a:cs typeface="Calibri"/>
              </a:rPr>
              <a:t> </a:t>
            </a:r>
            <a:r>
              <a:rPr lang="en-US" sz="2000" spc="-40" dirty="0">
                <a:latin typeface="Calibri"/>
                <a:cs typeface="Calibri"/>
              </a:rPr>
              <a:t>+91-</a:t>
            </a:r>
            <a:r>
              <a:rPr lang="en-US" sz="2000" spc="-10" dirty="0">
                <a:latin typeface="Calibri"/>
                <a:cs typeface="Calibri"/>
              </a:rPr>
              <a:t>9812080227</a:t>
            </a:r>
            <a:endParaRPr sz="2000" dirty="0">
              <a:latin typeface="Calibri"/>
              <a:cs typeface="Calibri"/>
            </a:endParaRPr>
          </a:p>
        </p:txBody>
      </p:sp>
    </p:spTree>
    <p:extLst>
      <p:ext uri="{BB962C8B-B14F-4D97-AF65-F5344CB8AC3E}">
        <p14:creationId xmlns:p14="http://schemas.microsoft.com/office/powerpoint/2010/main" val="33507851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C569EC3-8EDC-4454-9317-67FF173486A3}">
  <we:reference id="wa200005566" version="3.0.0.3" store="en-IN" storeType="OMEX"/>
  <we:alternateReferences>
    <we:reference id="WA200005566" version="3.0.0.3"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2604</TotalTime>
  <Words>560</Words>
  <Application>Microsoft Office PowerPoint</Application>
  <PresentationFormat>Widescreen</PresentationFormat>
  <Paragraphs>96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Wingdings</vt:lpstr>
      <vt:lpstr>Office Theme</vt:lpstr>
      <vt:lpstr>COMPANY PROFILE</vt:lpstr>
      <vt:lpstr>Velocity Engineering</vt:lpstr>
      <vt:lpstr>Velocity Engineering</vt:lpstr>
      <vt:lpstr>Velocity Engineering</vt:lpstr>
      <vt:lpstr>Velocity Engineering</vt:lpstr>
      <vt:lpstr>Velocity Engineering</vt:lpstr>
      <vt:lpstr>Velocity Engineering</vt:lpstr>
      <vt:lpstr>Velocity Engineering</vt:lpstr>
      <vt:lpstr>Velocity Engineering</vt:lpstr>
      <vt:lpstr>Velocity Engineering</vt:lpstr>
      <vt:lpstr>Velocity Engineering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Velocity Engineering</cp:lastModifiedBy>
  <cp:revision>54</cp:revision>
  <dcterms:created xsi:type="dcterms:W3CDTF">2026-01-06T15:50:33Z</dcterms:created>
  <dcterms:modified xsi:type="dcterms:W3CDTF">2026-02-20T00:43:04Z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2019-05-14T00:00:00Z</vt:filetime>
  </property>
  <property fmtid="{D5CDD505-2E9C-101B-9397-08002B2CF9AE}" pid="3" name="Creator">
    <vt:lpwstr>Microsoft® PowerPoint® 2013</vt:lpwstr>
  </property>
  <property fmtid="{D5CDD505-2E9C-101B-9397-08002B2CF9AE}" pid="4" name="LastSaved">
    <vt:filetime>2026-01-06T00:00:00Z</vt:filetime>
  </property>
  <property fmtid="{D5CDD505-2E9C-101B-9397-08002B2CF9AE}" pid="5" name="Producer">
    <vt:lpwstr>Microsoft® PowerPoint® 2013</vt:lpwstr>
  </property>
</Properties>
</file>